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92" r:id="rId31"/>
    <p:sldId id="291"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285" r:id="rId51"/>
    <p:sldId id="286" r:id="rId52"/>
    <p:sldId id="287" r:id="rId53"/>
    <p:sldId id="311" r:id="rId54"/>
    <p:sldId id="312" r:id="rId55"/>
    <p:sldId id="313" r:id="rId56"/>
    <p:sldId id="314" r:id="rId57"/>
    <p:sldId id="315" r:id="rId58"/>
    <p:sldId id="316" r:id="rId59"/>
    <p:sldId id="317" r:id="rId60"/>
    <p:sldId id="318" r:id="rId61"/>
    <p:sldId id="319" r:id="rId62"/>
    <p:sldId id="320" r:id="rId63"/>
    <p:sldId id="321" r:id="rId64"/>
    <p:sldId id="324" r:id="rId65"/>
    <p:sldId id="325" r:id="rId66"/>
    <p:sldId id="326" r:id="rId67"/>
    <p:sldId id="327" r:id="rId68"/>
    <p:sldId id="328"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22" r:id="rId84"/>
    <p:sldId id="288" r:id="rId85"/>
    <p:sldId id="289"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6.4792942548848056E-2"/>
          <c:y val="4.5184196158916896E-2"/>
          <c:w val="0.93520705745115196"/>
          <c:h val="0.69705762525952908"/>
        </c:manualLayout>
      </c:layout>
      <c:bar3DChart>
        <c:barDir val="col"/>
        <c:grouping val="clustered"/>
        <c:varyColors val="0"/>
        <c:ser>
          <c:idx val="0"/>
          <c:order val="0"/>
          <c:tx>
            <c:strRef>
              <c:f>Sheet1!$B$1</c:f>
              <c:strCache>
                <c:ptCount val="1"/>
                <c:pt idx="0">
                  <c:v>Individuals</c:v>
                </c:pt>
              </c:strCache>
            </c:strRef>
          </c:tx>
          <c:invertIfNegative val="0"/>
          <c:cat>
            <c:strRef>
              <c:f>Sheet1!$A$2:$A$5</c:f>
              <c:strCache>
                <c:ptCount val="4"/>
                <c:pt idx="0">
                  <c:v>Michigan</c:v>
                </c:pt>
                <c:pt idx="1">
                  <c:v>Florida</c:v>
                </c:pt>
                <c:pt idx="2">
                  <c:v>Iowa</c:v>
                </c:pt>
                <c:pt idx="3">
                  <c:v>Tennessee</c:v>
                </c:pt>
              </c:strCache>
            </c:strRef>
          </c:cat>
          <c:val>
            <c:numRef>
              <c:f>Sheet1!$B$2:$B$5</c:f>
              <c:numCache>
                <c:formatCode>General</c:formatCode>
                <c:ptCount val="4"/>
                <c:pt idx="0">
                  <c:v>80</c:v>
                </c:pt>
                <c:pt idx="1">
                  <c:v>250</c:v>
                </c:pt>
                <c:pt idx="2">
                  <c:v>15</c:v>
                </c:pt>
                <c:pt idx="3">
                  <c:v>52</c:v>
                </c:pt>
              </c:numCache>
            </c:numRef>
          </c:val>
        </c:ser>
        <c:ser>
          <c:idx val="1"/>
          <c:order val="1"/>
          <c:tx>
            <c:strRef>
              <c:f>Sheet1!$C$1</c:f>
              <c:strCache>
                <c:ptCount val="1"/>
                <c:pt idx="0">
                  <c:v>Charges</c:v>
                </c:pt>
              </c:strCache>
            </c:strRef>
          </c:tx>
          <c:spPr>
            <a:solidFill>
              <a:schemeClr val="accent4">
                <a:lumMod val="75000"/>
              </a:schemeClr>
            </a:solidFill>
          </c:spPr>
          <c:invertIfNegative val="0"/>
          <c:cat>
            <c:strRef>
              <c:f>Sheet1!$A$2:$A$5</c:f>
              <c:strCache>
                <c:ptCount val="4"/>
                <c:pt idx="0">
                  <c:v>Michigan</c:v>
                </c:pt>
                <c:pt idx="1">
                  <c:v>Florida</c:v>
                </c:pt>
                <c:pt idx="2">
                  <c:v>Iowa</c:v>
                </c:pt>
                <c:pt idx="3">
                  <c:v>Tennessee</c:v>
                </c:pt>
              </c:strCache>
            </c:strRef>
          </c:cat>
          <c:val>
            <c:numRef>
              <c:f>Sheet1!$C$2:$C$5</c:f>
              <c:numCache>
                <c:formatCode>General</c:formatCode>
                <c:ptCount val="4"/>
                <c:pt idx="0">
                  <c:v>90</c:v>
                </c:pt>
                <c:pt idx="1">
                  <c:v>249</c:v>
                </c:pt>
                <c:pt idx="2">
                  <c:v>37</c:v>
                </c:pt>
                <c:pt idx="3">
                  <c:v>52</c:v>
                </c:pt>
              </c:numCache>
            </c:numRef>
          </c:val>
        </c:ser>
        <c:ser>
          <c:idx val="2"/>
          <c:order val="2"/>
          <c:tx>
            <c:strRef>
              <c:f>Sheet1!$D$1</c:f>
              <c:strCache>
                <c:ptCount val="1"/>
                <c:pt idx="0">
                  <c:v>Convictions</c:v>
                </c:pt>
              </c:strCache>
            </c:strRef>
          </c:tx>
          <c:spPr>
            <a:solidFill>
              <a:schemeClr val="accent3">
                <a:lumMod val="75000"/>
              </a:schemeClr>
            </a:solidFill>
          </c:spPr>
          <c:invertIfNegative val="0"/>
          <c:cat>
            <c:strRef>
              <c:f>Sheet1!$A$2:$A$5</c:f>
              <c:strCache>
                <c:ptCount val="4"/>
                <c:pt idx="0">
                  <c:v>Michigan</c:v>
                </c:pt>
                <c:pt idx="1">
                  <c:v>Florida</c:v>
                </c:pt>
                <c:pt idx="2">
                  <c:v>Iowa</c:v>
                </c:pt>
                <c:pt idx="3">
                  <c:v>Tennessee</c:v>
                </c:pt>
              </c:strCache>
            </c:strRef>
          </c:cat>
          <c:val>
            <c:numRef>
              <c:f>Sheet1!$D$2:$D$5</c:f>
              <c:numCache>
                <c:formatCode>General</c:formatCode>
                <c:ptCount val="4"/>
                <c:pt idx="0">
                  <c:v>52</c:v>
                </c:pt>
                <c:pt idx="1">
                  <c:v>153</c:v>
                </c:pt>
                <c:pt idx="2">
                  <c:v>25</c:v>
                </c:pt>
                <c:pt idx="3">
                  <c:v>30</c:v>
                </c:pt>
              </c:numCache>
            </c:numRef>
          </c:val>
        </c:ser>
        <c:dLbls>
          <c:showLegendKey val="0"/>
          <c:showVal val="0"/>
          <c:showCatName val="0"/>
          <c:showSerName val="0"/>
          <c:showPercent val="0"/>
          <c:showBubbleSize val="0"/>
        </c:dLbls>
        <c:gapWidth val="150"/>
        <c:shape val="box"/>
        <c:axId val="109104128"/>
        <c:axId val="112704512"/>
        <c:axId val="0"/>
      </c:bar3DChart>
      <c:catAx>
        <c:axId val="109104128"/>
        <c:scaling>
          <c:orientation val="minMax"/>
        </c:scaling>
        <c:delete val="0"/>
        <c:axPos val="b"/>
        <c:majorTickMark val="out"/>
        <c:minorTickMark val="none"/>
        <c:tickLblPos val="nextTo"/>
        <c:txPr>
          <a:bodyPr/>
          <a:lstStyle/>
          <a:p>
            <a:pPr>
              <a:defRPr>
                <a:solidFill>
                  <a:schemeClr val="accent2"/>
                </a:solidFill>
              </a:defRPr>
            </a:pPr>
            <a:endParaRPr lang="en-US"/>
          </a:p>
        </c:txPr>
        <c:crossAx val="112704512"/>
        <c:crosses val="autoZero"/>
        <c:auto val="1"/>
        <c:lblAlgn val="ctr"/>
        <c:lblOffset val="100"/>
        <c:noMultiLvlLbl val="0"/>
      </c:catAx>
      <c:valAx>
        <c:axId val="112704512"/>
        <c:scaling>
          <c:orientation val="minMax"/>
        </c:scaling>
        <c:delete val="0"/>
        <c:axPos val="l"/>
        <c:numFmt formatCode="General" sourceLinked="1"/>
        <c:majorTickMark val="out"/>
        <c:minorTickMark val="none"/>
        <c:tickLblPos val="nextTo"/>
        <c:crossAx val="109104128"/>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95CC8-1F29-4786-9A57-C91EF57CABC1}" type="datetimeFigureOut">
              <a:rPr lang="en-US" smtClean="0"/>
              <a:t>12/2/2012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59C277-4FEF-4B2D-B5E2-EB8B36AA19D8}" type="slidenum">
              <a:rPr lang="en-US" smtClean="0"/>
              <a:t>‹#›</a:t>
            </a:fld>
            <a:endParaRPr lang="en-US"/>
          </a:p>
        </p:txBody>
      </p:sp>
    </p:spTree>
    <p:extLst>
      <p:ext uri="{BB962C8B-B14F-4D97-AF65-F5344CB8AC3E}">
        <p14:creationId xmlns:p14="http://schemas.microsoft.com/office/powerpoint/2010/main" val="3307138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Source:</a:t>
            </a:r>
            <a:r>
              <a:rPr lang="en-US" baseline="0" dirty="0" smtClean="0"/>
              <a:t> http://archive.org/stream/reportofpresiden00pres/reportofpresiden00pres_djvu.txt</a:t>
            </a:r>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31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Source: http://archive.org/stream/reportofpresiden00pres/reportofpresiden00pres_djvu.txt</a:t>
            </a:r>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32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Source: http://archive.org/stream/reportofpresiden00pres/reportofpresiden00pres_djvu.txt</a:t>
            </a:r>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33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Source:</a:t>
            </a:r>
            <a:r>
              <a:rPr lang="en-US" baseline="0" dirty="0" smtClean="0"/>
              <a:t> http://archive.org/stream/reportofpresiden00pres/reportofpresiden00pres_djvu.txt</a:t>
            </a:r>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34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Source: http://archive.org/stream/reportofpresiden00pres/reportofpresiden00pres_djvu.txt</a:t>
            </a:r>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35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Source: http://archive.org/stream/reportofpresiden00pres/reportofpresiden00pres_djvu.txt</a:t>
            </a:r>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36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37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Source: http://archive.org/stream/reportofpresiden00pres/reportofpresiden00pres_djvu.txt</a:t>
            </a:r>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38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Transcript of the June 17, 1988</a:t>
            </a:r>
            <a:r>
              <a:rPr lang="en-US" baseline="0" dirty="0" smtClean="0"/>
              <a:t> Executive Session hearing of the President’s Commission on the Human Immunodeficiency Virus Epidemic. Personal Collection, obtained from The National Library of Medicine, August 2012. </a:t>
            </a:r>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39</a:t>
            </a:fld>
            <a:endParaRPr lang="en-US"/>
          </a:p>
        </p:txBody>
      </p:sp>
    </p:spTree>
    <p:extLst>
      <p:ext uri="{BB962C8B-B14F-4D97-AF65-F5344CB8AC3E}">
        <p14:creationId xmlns:p14="http://schemas.microsoft.com/office/powerpoint/2010/main" val="4076213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nl-NL" dirty="0" smtClean="0"/>
              <a:t>http://</a:t>
            </a:r>
            <a:r>
              <a:rPr lang="nl-NL" dirty="0" err="1" smtClean="0"/>
              <a:t>www.reagan.utexas.edu</a:t>
            </a:r>
            <a:r>
              <a:rPr lang="nl-NL" dirty="0" smtClean="0"/>
              <a:t>/</a:t>
            </a:r>
            <a:r>
              <a:rPr lang="nl-NL" dirty="0" err="1" smtClean="0"/>
              <a:t>archives</a:t>
            </a:r>
            <a:r>
              <a:rPr lang="nl-NL" dirty="0" smtClean="0"/>
              <a:t>/speeches/1988/080588c.htm</a:t>
            </a:r>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41</a:t>
            </a:fld>
            <a:endParaRPr lang="en-US"/>
          </a:p>
        </p:txBody>
      </p:sp>
    </p:spTree>
    <p:extLst>
      <p:ext uri="{BB962C8B-B14F-4D97-AF65-F5344CB8AC3E}">
        <p14:creationId xmlns:p14="http://schemas.microsoft.com/office/powerpoint/2010/main" val="2128805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smtClean="0">
                <a:solidFill>
                  <a:schemeClr val="tx1"/>
                </a:solidFill>
                <a:effectLst/>
                <a:latin typeface="+mn-lt"/>
                <a:ea typeface="+mn-ea"/>
                <a:cs typeface="+mn-cs"/>
              </a:rPr>
              <a:t>Public Law 101-381, Aug. 18, 1990. National Institutes of Health archive online. http://</a:t>
            </a:r>
            <a:r>
              <a:rPr lang="en-US" sz="1200" kern="1200" dirty="0" err="1" smtClean="0">
                <a:solidFill>
                  <a:schemeClr val="tx1"/>
                </a:solidFill>
                <a:effectLst/>
                <a:latin typeface="+mn-lt"/>
                <a:ea typeface="+mn-ea"/>
                <a:cs typeface="+mn-cs"/>
              </a:rPr>
              <a:t>history.nih.gov</a:t>
            </a:r>
            <a:r>
              <a:rPr lang="en-US" sz="1200" kern="1200" dirty="0" smtClean="0">
                <a:solidFill>
                  <a:schemeClr val="tx1"/>
                </a:solidFill>
                <a:effectLst/>
                <a:latin typeface="+mn-lt"/>
                <a:ea typeface="+mn-ea"/>
                <a:cs typeface="+mn-cs"/>
              </a:rPr>
              <a:t>/research/downloads/PL101-381.pdf</a:t>
            </a:r>
          </a:p>
          <a:p>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44</a:t>
            </a:fld>
            <a:endParaRPr lang="en-US"/>
          </a:p>
        </p:txBody>
      </p:sp>
    </p:spTree>
    <p:extLst>
      <p:ext uri="{BB962C8B-B14F-4D97-AF65-F5344CB8AC3E}">
        <p14:creationId xmlns:p14="http://schemas.microsoft.com/office/powerpoint/2010/main" val="3102136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smtClean="0">
                <a:solidFill>
                  <a:schemeClr val="tx1"/>
                </a:solidFill>
                <a:effectLst/>
                <a:latin typeface="+mn-lt"/>
                <a:ea typeface="+mn-ea"/>
                <a:cs typeface="+mn-cs"/>
              </a:rPr>
              <a:t>Public Law 101-381, Aug. 18, 1990. National Institutes of Health archive online. http://</a:t>
            </a:r>
            <a:r>
              <a:rPr lang="en-US" sz="1200" kern="1200" dirty="0" err="1" smtClean="0">
                <a:solidFill>
                  <a:schemeClr val="tx1"/>
                </a:solidFill>
                <a:effectLst/>
                <a:latin typeface="+mn-lt"/>
                <a:ea typeface="+mn-ea"/>
                <a:cs typeface="+mn-cs"/>
              </a:rPr>
              <a:t>history.nih.gov</a:t>
            </a:r>
            <a:r>
              <a:rPr lang="en-US" sz="1200" kern="1200" dirty="0" smtClean="0">
                <a:solidFill>
                  <a:schemeClr val="tx1"/>
                </a:solidFill>
                <a:effectLst/>
                <a:latin typeface="+mn-lt"/>
                <a:ea typeface="+mn-ea"/>
                <a:cs typeface="+mn-cs"/>
              </a:rPr>
              <a:t>/research/downloads/PL101-381.pdf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45</a:t>
            </a:fld>
            <a:endParaRPr lang="en-US"/>
          </a:p>
        </p:txBody>
      </p:sp>
    </p:spTree>
    <p:extLst>
      <p:ext uri="{BB962C8B-B14F-4D97-AF65-F5344CB8AC3E}">
        <p14:creationId xmlns:p14="http://schemas.microsoft.com/office/powerpoint/2010/main" val="894625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smtClean="0">
                <a:solidFill>
                  <a:schemeClr val="tx1"/>
                </a:solidFill>
                <a:effectLst/>
                <a:latin typeface="+mn-lt"/>
                <a:ea typeface="+mn-ea"/>
                <a:cs typeface="+mn-cs"/>
              </a:rPr>
              <a:t>Public Law 101-381, Aug. 18, 1990. National Institutes of Health archive online. http://</a:t>
            </a:r>
            <a:r>
              <a:rPr lang="en-US" sz="1200" kern="1200" dirty="0" err="1" smtClean="0">
                <a:solidFill>
                  <a:schemeClr val="tx1"/>
                </a:solidFill>
                <a:effectLst/>
                <a:latin typeface="+mn-lt"/>
                <a:ea typeface="+mn-ea"/>
                <a:cs typeface="+mn-cs"/>
              </a:rPr>
              <a:t>history.nih.gov</a:t>
            </a:r>
            <a:r>
              <a:rPr lang="en-US" sz="1200" kern="1200" dirty="0" smtClean="0">
                <a:solidFill>
                  <a:schemeClr val="tx1"/>
                </a:solidFill>
                <a:effectLst/>
                <a:latin typeface="+mn-lt"/>
                <a:ea typeface="+mn-ea"/>
                <a:cs typeface="+mn-cs"/>
              </a:rPr>
              <a:t>/research/downloads/PL101-381.pdf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46</a:t>
            </a:fld>
            <a:endParaRPr lang="en-US"/>
          </a:p>
        </p:txBody>
      </p:sp>
    </p:spTree>
    <p:extLst>
      <p:ext uri="{BB962C8B-B14F-4D97-AF65-F5344CB8AC3E}">
        <p14:creationId xmlns:p14="http://schemas.microsoft.com/office/powerpoint/2010/main" val="142140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smtClean="0">
                <a:solidFill>
                  <a:schemeClr val="tx1"/>
                </a:solidFill>
                <a:effectLst/>
                <a:latin typeface="+mn-lt"/>
                <a:ea typeface="+mn-ea"/>
                <a:cs typeface="+mn-cs"/>
              </a:rPr>
              <a:t>Public Law 101-381, Aug. 18, 1990. National Institutes of Health archive online. http://</a:t>
            </a:r>
            <a:r>
              <a:rPr lang="en-US" sz="1200" kern="1200" dirty="0" err="1" smtClean="0">
                <a:solidFill>
                  <a:schemeClr val="tx1"/>
                </a:solidFill>
                <a:effectLst/>
                <a:latin typeface="+mn-lt"/>
                <a:ea typeface="+mn-ea"/>
                <a:cs typeface="+mn-cs"/>
              </a:rPr>
              <a:t>history.nih.gov</a:t>
            </a:r>
            <a:r>
              <a:rPr lang="en-US" sz="1200" kern="1200" dirty="0" smtClean="0">
                <a:solidFill>
                  <a:schemeClr val="tx1"/>
                </a:solidFill>
                <a:effectLst/>
                <a:latin typeface="+mn-lt"/>
                <a:ea typeface="+mn-ea"/>
                <a:cs typeface="+mn-cs"/>
              </a:rPr>
              <a:t>/research/downloads/PL101-381.pdf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47</a:t>
            </a:fld>
            <a:endParaRPr lang="en-US"/>
          </a:p>
        </p:txBody>
      </p:sp>
    </p:spTree>
    <p:extLst>
      <p:ext uri="{BB962C8B-B14F-4D97-AF65-F5344CB8AC3E}">
        <p14:creationId xmlns:p14="http://schemas.microsoft.com/office/powerpoint/2010/main" val="2812342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smtClean="0">
                <a:solidFill>
                  <a:schemeClr val="tx1"/>
                </a:solidFill>
                <a:effectLst/>
                <a:latin typeface="+mn-lt"/>
                <a:ea typeface="+mn-ea"/>
                <a:cs typeface="+mn-cs"/>
              </a:rPr>
              <a:t>Public Law 101-381, Aug. 18, 1990. National Institutes of Health archive online. http://</a:t>
            </a:r>
            <a:r>
              <a:rPr lang="en-US" sz="1200" kern="1200" dirty="0" err="1" smtClean="0">
                <a:solidFill>
                  <a:schemeClr val="tx1"/>
                </a:solidFill>
                <a:effectLst/>
                <a:latin typeface="+mn-lt"/>
                <a:ea typeface="+mn-ea"/>
                <a:cs typeface="+mn-cs"/>
              </a:rPr>
              <a:t>history.nih.gov</a:t>
            </a:r>
            <a:r>
              <a:rPr lang="en-US" sz="1200" kern="1200" dirty="0" smtClean="0">
                <a:solidFill>
                  <a:schemeClr val="tx1"/>
                </a:solidFill>
                <a:effectLst/>
                <a:latin typeface="+mn-lt"/>
                <a:ea typeface="+mn-ea"/>
                <a:cs typeface="+mn-cs"/>
              </a:rPr>
              <a:t>/research/downloads/PL101-381.pdf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48</a:t>
            </a:fld>
            <a:endParaRPr lang="en-US"/>
          </a:p>
        </p:txBody>
      </p:sp>
    </p:spTree>
    <p:extLst>
      <p:ext uri="{BB962C8B-B14F-4D97-AF65-F5344CB8AC3E}">
        <p14:creationId xmlns:p14="http://schemas.microsoft.com/office/powerpoint/2010/main" val="3893114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468228-F2BE-7D4E-A854-80890D600206}" type="slidenum">
              <a:rPr lang="en-US" smtClean="0"/>
              <a:t>77</a:t>
            </a:fld>
            <a:endParaRPr lang="en-US"/>
          </a:p>
        </p:txBody>
      </p:sp>
    </p:spTree>
    <p:extLst>
      <p:ext uri="{BB962C8B-B14F-4D97-AF65-F5344CB8AC3E}">
        <p14:creationId xmlns:p14="http://schemas.microsoft.com/office/powerpoint/2010/main" val="1825984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E40034-8693-4455-BA18-4970ADA262D7}" type="datetimeFigureOut">
              <a:rPr lang="en-US" smtClean="0"/>
              <a:t>12/2/2012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2559251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E40034-8693-4455-BA18-4970ADA262D7}" type="datetimeFigureOut">
              <a:rPr lang="en-US" smtClean="0"/>
              <a:t>12/2/2012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3850936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E40034-8693-4455-BA18-4970ADA262D7}" type="datetimeFigureOut">
              <a:rPr lang="en-US" smtClean="0"/>
              <a:t>12/2/2012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3199590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E40034-8693-4455-BA18-4970ADA262D7}" type="datetimeFigureOut">
              <a:rPr lang="en-US" smtClean="0"/>
              <a:t>12/2/2012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870327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E40034-8693-4455-BA18-4970ADA262D7}" type="datetimeFigureOut">
              <a:rPr lang="en-US" smtClean="0"/>
              <a:t>12/2/2012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405558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E40034-8693-4455-BA18-4970ADA262D7}" type="datetimeFigureOut">
              <a:rPr lang="en-US" smtClean="0"/>
              <a:t>12/2/2012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1865881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E40034-8693-4455-BA18-4970ADA262D7}" type="datetimeFigureOut">
              <a:rPr lang="en-US" smtClean="0"/>
              <a:t>12/2/2012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1686618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E40034-8693-4455-BA18-4970ADA262D7}" type="datetimeFigureOut">
              <a:rPr lang="en-US" smtClean="0"/>
              <a:t>12/2/2012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1961620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E40034-8693-4455-BA18-4970ADA262D7}" type="datetimeFigureOut">
              <a:rPr lang="en-US" smtClean="0"/>
              <a:t>12/2/2012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249390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E40034-8693-4455-BA18-4970ADA262D7}" type="datetimeFigureOut">
              <a:rPr lang="en-US" smtClean="0"/>
              <a:t>12/2/2012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390957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E40034-8693-4455-BA18-4970ADA262D7}" type="datetimeFigureOut">
              <a:rPr lang="en-US" smtClean="0"/>
              <a:t>12/2/2012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606F4-22B2-4BD6-BC8B-1E849C5C7891}" type="slidenum">
              <a:rPr lang="en-US" smtClean="0"/>
              <a:t>‹#›</a:t>
            </a:fld>
            <a:endParaRPr lang="en-US"/>
          </a:p>
        </p:txBody>
      </p:sp>
    </p:spTree>
    <p:extLst>
      <p:ext uri="{BB962C8B-B14F-4D97-AF65-F5344CB8AC3E}">
        <p14:creationId xmlns:p14="http://schemas.microsoft.com/office/powerpoint/2010/main" val="4097963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E40034-8693-4455-BA18-4970ADA262D7}" type="datetimeFigureOut">
              <a:rPr lang="en-US" smtClean="0"/>
              <a:t>12/2/2012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A606F4-22B2-4BD6-BC8B-1E849C5C7891}" type="slidenum">
              <a:rPr lang="en-US" smtClean="0"/>
              <a:t>‹#›</a:t>
            </a:fld>
            <a:endParaRPr lang="en-US"/>
          </a:p>
        </p:txBody>
      </p:sp>
    </p:spTree>
    <p:extLst>
      <p:ext uri="{BB962C8B-B14F-4D97-AF65-F5344CB8AC3E}">
        <p14:creationId xmlns:p14="http://schemas.microsoft.com/office/powerpoint/2010/main" val="302302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dictionary.reference.com/browse/germ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0000"/>
                </a:solidFill>
              </a:rPr>
              <a:t>Viral Apartheid: The Rise of HIV </a:t>
            </a:r>
            <a:r>
              <a:rPr lang="en-US" dirty="0" err="1" smtClean="0">
                <a:solidFill>
                  <a:srgbClr val="FF0000"/>
                </a:solidFill>
              </a:rPr>
              <a:t>Exceptionalism</a:t>
            </a:r>
            <a:endParaRPr lang="en-US" dirty="0">
              <a:solidFill>
                <a:srgbClr val="FF0000"/>
              </a:solidFill>
            </a:endParaRPr>
          </a:p>
        </p:txBody>
      </p:sp>
      <p:sp>
        <p:nvSpPr>
          <p:cNvPr id="3" name="Subtitle 2"/>
          <p:cNvSpPr>
            <a:spLocks noGrp="1"/>
          </p:cNvSpPr>
          <p:nvPr>
            <p:ph type="subTitle" idx="1"/>
          </p:nvPr>
        </p:nvSpPr>
        <p:spPr/>
        <p:txBody>
          <a:bodyPr>
            <a:normAutofit fontScale="92500"/>
          </a:bodyPr>
          <a:lstStyle/>
          <a:p>
            <a:r>
              <a:rPr lang="en-US" dirty="0" smtClean="0">
                <a:solidFill>
                  <a:srgbClr val="FF0000"/>
                </a:solidFill>
              </a:rPr>
              <a:t>Todd A. Heywood</a:t>
            </a:r>
          </a:p>
          <a:p>
            <a:r>
              <a:rPr lang="en-US" dirty="0" smtClean="0">
                <a:solidFill>
                  <a:srgbClr val="FF0000"/>
                </a:solidFill>
              </a:rPr>
              <a:t>Senior Reporter</a:t>
            </a:r>
          </a:p>
          <a:p>
            <a:r>
              <a:rPr lang="en-US" dirty="0" smtClean="0">
                <a:solidFill>
                  <a:srgbClr val="FF0000"/>
                </a:solidFill>
              </a:rPr>
              <a:t>American Independent News Network</a:t>
            </a:r>
            <a:endParaRPr lang="en-US" dirty="0">
              <a:solidFill>
                <a:srgbClr val="FF0000"/>
              </a:solidFill>
            </a:endParaRPr>
          </a:p>
        </p:txBody>
      </p:sp>
    </p:spTree>
    <p:extLst>
      <p:ext uri="{BB962C8B-B14F-4D97-AF65-F5344CB8AC3E}">
        <p14:creationId xmlns:p14="http://schemas.microsoft.com/office/powerpoint/2010/main" val="428543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5" name="Content Placeholder 4"/>
          <p:cNvSpPr>
            <a:spLocks noGrp="1"/>
          </p:cNvSpPr>
          <p:nvPr>
            <p:ph idx="1"/>
          </p:nvPr>
        </p:nvSpPr>
        <p:spPr/>
        <p:txBody>
          <a:bodyPr/>
          <a:lstStyle/>
          <a:p>
            <a:pPr marL="0" indent="0">
              <a:buNone/>
            </a:pPr>
            <a:r>
              <a:rPr lang="en-US" dirty="0" smtClean="0">
                <a:solidFill>
                  <a:srgbClr val="FF0000"/>
                </a:solidFill>
              </a:rPr>
              <a:t>Disclosure: The following presentation, while the product of research and reporting for the American Independent News Network, does not necessarily represent the views and opinions of AINN. The views expressed are solely those of the presenter. Heywood has been compensated by the Center for HIV Law and Policy for writing a guide on media ethics on reporting on HIV criminalization for that organization. </a:t>
            </a:r>
            <a:endParaRPr lang="en-US" dirty="0">
              <a:solidFill>
                <a:srgbClr val="FF0000"/>
              </a:solidFill>
            </a:endParaRPr>
          </a:p>
        </p:txBody>
      </p:sp>
    </p:spTree>
    <p:extLst>
      <p:ext uri="{BB962C8B-B14F-4D97-AF65-F5344CB8AC3E}">
        <p14:creationId xmlns:p14="http://schemas.microsoft.com/office/powerpoint/2010/main" val="583911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Todd A. Heywood is a person living with HIV. He was diagnosed in 2007. The following presentation is the result of hundreds of hours of interviews with experts, researchers, policy makers and those living with HIV. He is currently writing a book on this topic, by the same name, Viral Apartheid. He lives in Lansing, MI, with his three beloved dogs, Virgil, Gypsy and </a:t>
            </a:r>
            <a:r>
              <a:rPr lang="en-US" dirty="0" err="1" smtClean="0">
                <a:solidFill>
                  <a:srgbClr val="FF0000"/>
                </a:solidFill>
              </a:rPr>
              <a:t>Gobbo</a:t>
            </a:r>
            <a:r>
              <a:rPr lang="en-US" dirty="0" smtClean="0">
                <a:solidFill>
                  <a:srgbClr val="FF0000"/>
                </a:solidFill>
              </a:rPr>
              <a:t>. </a:t>
            </a:r>
            <a:endParaRPr lang="en-US" dirty="0">
              <a:solidFill>
                <a:srgbClr val="FF0000"/>
              </a:solidFill>
            </a:endParaRPr>
          </a:p>
        </p:txBody>
      </p:sp>
    </p:spTree>
    <p:extLst>
      <p:ext uri="{BB962C8B-B14F-4D97-AF65-F5344CB8AC3E}">
        <p14:creationId xmlns:p14="http://schemas.microsoft.com/office/powerpoint/2010/main" val="2492528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9988143"/>
              </p:ext>
            </p:extLst>
          </p:nvPr>
        </p:nvGraphicFramePr>
        <p:xfrm>
          <a:off x="457200" y="1295400"/>
          <a:ext cx="8229600" cy="5105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96606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FF0000"/>
                </a:solidFill>
              </a:rPr>
              <a:t>The exact nature of the problem is not clearly understood</a:t>
            </a:r>
          </a:p>
          <a:p>
            <a:r>
              <a:rPr lang="en-US" dirty="0" smtClean="0">
                <a:solidFill>
                  <a:srgbClr val="FF0000"/>
                </a:solidFill>
              </a:rPr>
              <a:t>Most states do not track specific criminal cases by the criminal code references</a:t>
            </a:r>
          </a:p>
          <a:p>
            <a:r>
              <a:rPr lang="en-US" dirty="0" smtClean="0">
                <a:solidFill>
                  <a:srgbClr val="FF0000"/>
                </a:solidFill>
              </a:rPr>
              <a:t>In some states, such as Washington State, the HIV specific law is part of the felonious assault law, and makes teasing the cases out nearly impossible</a:t>
            </a:r>
          </a:p>
          <a:p>
            <a:r>
              <a:rPr lang="en-US" dirty="0" smtClean="0">
                <a:solidFill>
                  <a:srgbClr val="FF0000"/>
                </a:solidFill>
              </a:rPr>
              <a:t>The vast majority of cases that we know about are known because of media reports</a:t>
            </a:r>
            <a:endParaRPr lang="en-US" dirty="0">
              <a:solidFill>
                <a:srgbClr val="FF0000"/>
              </a:solidFill>
            </a:endParaRPr>
          </a:p>
        </p:txBody>
      </p:sp>
    </p:spTree>
    <p:extLst>
      <p:ext uri="{BB962C8B-B14F-4D97-AF65-F5344CB8AC3E}">
        <p14:creationId xmlns:p14="http://schemas.microsoft.com/office/powerpoint/2010/main" val="3641746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HIV-specific laws:</a:t>
            </a:r>
          </a:p>
          <a:p>
            <a:pPr lvl="1"/>
            <a:r>
              <a:rPr lang="en-US" dirty="0" smtClean="0">
                <a:solidFill>
                  <a:srgbClr val="FF0000"/>
                </a:solidFill>
              </a:rPr>
              <a:t>These laws specifically identify those living with HIV and subscribe specific expectations and rules on this class of persons</a:t>
            </a:r>
          </a:p>
          <a:p>
            <a:pPr lvl="1"/>
            <a:r>
              <a:rPr lang="en-US" dirty="0" smtClean="0">
                <a:solidFill>
                  <a:srgbClr val="FF0000"/>
                </a:solidFill>
              </a:rPr>
              <a:t>Often rely on disclosure of status as prevention method</a:t>
            </a:r>
          </a:p>
          <a:p>
            <a:pPr lvl="1"/>
            <a:r>
              <a:rPr lang="en-US" dirty="0" smtClean="0">
                <a:solidFill>
                  <a:srgbClr val="FF0000"/>
                </a:solidFill>
              </a:rPr>
              <a:t>Reflect the following sentiment: </a:t>
            </a:r>
            <a:r>
              <a:rPr lang="en-US" dirty="0">
                <a:solidFill>
                  <a:srgbClr val="FF0000"/>
                </a:solidFill>
              </a:rPr>
              <a:t>“I can’t imagine a person who would know that a person had AIDS and would sleep with them</a:t>
            </a:r>
            <a:r>
              <a:rPr lang="en-US" dirty="0" smtClean="0">
                <a:solidFill>
                  <a:srgbClr val="FF0000"/>
                </a:solidFill>
              </a:rPr>
              <a:t>,” CT Wilson, MD Delegate</a:t>
            </a:r>
            <a:endParaRPr lang="en-US" dirty="0">
              <a:solidFill>
                <a:srgbClr val="FF0000"/>
              </a:solidFill>
            </a:endParaRPr>
          </a:p>
        </p:txBody>
      </p:sp>
    </p:spTree>
    <p:extLst>
      <p:ext uri="{BB962C8B-B14F-4D97-AF65-F5344CB8AC3E}">
        <p14:creationId xmlns:p14="http://schemas.microsoft.com/office/powerpoint/2010/main" val="592416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General Criminal laws</a:t>
            </a:r>
          </a:p>
          <a:p>
            <a:pPr lvl="1"/>
            <a:r>
              <a:rPr lang="en-US" dirty="0" smtClean="0">
                <a:solidFill>
                  <a:srgbClr val="FF0000"/>
                </a:solidFill>
              </a:rPr>
              <a:t>This is the use of general laws, such as attempted murder, reckless endangerment or bioterrorism, to charge persons living with HIV.</a:t>
            </a:r>
          </a:p>
          <a:p>
            <a:pPr lvl="1"/>
            <a:r>
              <a:rPr lang="en-US" dirty="0" smtClean="0">
                <a:solidFill>
                  <a:srgbClr val="FF0000"/>
                </a:solidFill>
              </a:rPr>
              <a:t>Such prosecutions often over state the risk involved or the potential harm</a:t>
            </a:r>
          </a:p>
          <a:p>
            <a:pPr lvl="1"/>
            <a:r>
              <a:rPr lang="en-US" dirty="0" smtClean="0">
                <a:solidFill>
                  <a:srgbClr val="FF0000"/>
                </a:solidFill>
              </a:rPr>
              <a:t>Such prosecutions create dangerous misunderstandings about HIV in the general public</a:t>
            </a:r>
            <a:endParaRPr lang="en-US" dirty="0">
              <a:solidFill>
                <a:srgbClr val="FF0000"/>
              </a:solidFill>
            </a:endParaRPr>
          </a:p>
        </p:txBody>
      </p:sp>
    </p:spTree>
    <p:extLst>
      <p:ext uri="{BB962C8B-B14F-4D97-AF65-F5344CB8AC3E}">
        <p14:creationId xmlns:p14="http://schemas.microsoft.com/office/powerpoint/2010/main" val="987104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r>
              <a:rPr lang="en-US" dirty="0" smtClean="0">
                <a:solidFill>
                  <a:srgbClr val="FF0000"/>
                </a:solidFill>
              </a:rPr>
              <a:t>In 2009, the Kaiser Family Foundation reported the following:</a:t>
            </a:r>
          </a:p>
          <a:p>
            <a:r>
              <a:rPr lang="en-US" dirty="0" smtClean="0">
                <a:solidFill>
                  <a:srgbClr val="FF0000"/>
                </a:solidFill>
              </a:rPr>
              <a:t>6 in 10 Americans get their information about HIV from the news media</a:t>
            </a:r>
          </a:p>
          <a:p>
            <a:r>
              <a:rPr lang="en-US" dirty="0" smtClean="0">
                <a:solidFill>
                  <a:srgbClr val="FF0000"/>
                </a:solidFill>
              </a:rPr>
              <a:t>23 percent would be uncomfortable with an HIV-positive co-worker</a:t>
            </a:r>
          </a:p>
          <a:p>
            <a:r>
              <a:rPr lang="en-US" dirty="0" smtClean="0">
                <a:solidFill>
                  <a:srgbClr val="FF0000"/>
                </a:solidFill>
              </a:rPr>
              <a:t>35 percent with a positive teacher working with their children</a:t>
            </a:r>
          </a:p>
          <a:p>
            <a:r>
              <a:rPr lang="en-US" dirty="0" smtClean="0">
                <a:solidFill>
                  <a:srgbClr val="FF0000"/>
                </a:solidFill>
              </a:rPr>
              <a:t>42 percent with an HIV-positive room mate</a:t>
            </a:r>
          </a:p>
          <a:p>
            <a:r>
              <a:rPr lang="en-US" dirty="0" smtClean="0">
                <a:solidFill>
                  <a:srgbClr val="FF0000"/>
                </a:solidFill>
              </a:rPr>
              <a:t>51 percent with an HIV-positive person preparing their food</a:t>
            </a:r>
            <a:endParaRPr lang="en-US" dirty="0">
              <a:solidFill>
                <a:srgbClr val="FF0000"/>
              </a:solidFill>
            </a:endParaRPr>
          </a:p>
        </p:txBody>
      </p:sp>
    </p:spTree>
    <p:extLst>
      <p:ext uri="{BB962C8B-B14F-4D97-AF65-F5344CB8AC3E}">
        <p14:creationId xmlns:p14="http://schemas.microsoft.com/office/powerpoint/2010/main" val="4149579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KFF found that the general understanding of HIV transmission for the average American remains at a 1987 level</a:t>
            </a:r>
          </a:p>
          <a:p>
            <a:r>
              <a:rPr lang="en-US" dirty="0" smtClean="0">
                <a:solidFill>
                  <a:srgbClr val="FF0000"/>
                </a:solidFill>
              </a:rPr>
              <a:t>27 percent think HIV can be transmitted through a drinking glass</a:t>
            </a:r>
          </a:p>
          <a:p>
            <a:r>
              <a:rPr lang="en-US" dirty="0" smtClean="0">
                <a:solidFill>
                  <a:srgbClr val="FF0000"/>
                </a:solidFill>
              </a:rPr>
              <a:t>17 percent think HIV can be transmitted by touching a toilet seat</a:t>
            </a:r>
          </a:p>
          <a:p>
            <a:r>
              <a:rPr lang="en-US" dirty="0" smtClean="0">
                <a:solidFill>
                  <a:srgbClr val="FF0000"/>
                </a:solidFill>
              </a:rPr>
              <a:t>14 percent think HIV can be transmitted by sharing a pool with an HIV-positive person</a:t>
            </a:r>
            <a:endParaRPr lang="en-US" dirty="0">
              <a:solidFill>
                <a:srgbClr val="FF0000"/>
              </a:solidFill>
            </a:endParaRPr>
          </a:p>
        </p:txBody>
      </p:sp>
    </p:spTree>
    <p:extLst>
      <p:ext uri="{BB962C8B-B14F-4D97-AF65-F5344CB8AC3E}">
        <p14:creationId xmlns:p14="http://schemas.microsoft.com/office/powerpoint/2010/main" val="1051106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FF0000"/>
                </a:solidFill>
              </a:rPr>
              <a:t>This lack of understanding related to HIV is play out in the media, the courts and law enforcement when HIV-related criminal charges are brought.</a:t>
            </a:r>
          </a:p>
          <a:p>
            <a:r>
              <a:rPr lang="en-US" dirty="0" smtClean="0">
                <a:solidFill>
                  <a:srgbClr val="FF0000"/>
                </a:solidFill>
              </a:rPr>
              <a:t>In spite of the fact that persons with HIV live “normal life spans” today, according to the CDC; HIV is still presented as a “death sentence” in the majority of criminal proceedings and media reports</a:t>
            </a:r>
          </a:p>
          <a:p>
            <a:r>
              <a:rPr lang="en-US" dirty="0" smtClean="0">
                <a:solidFill>
                  <a:srgbClr val="FF0000"/>
                </a:solidFill>
              </a:rPr>
              <a:t>The accused are often presented in the media as “serial killers”</a:t>
            </a:r>
            <a:endParaRPr lang="en-US" dirty="0">
              <a:solidFill>
                <a:srgbClr val="FF0000"/>
              </a:solidFill>
            </a:endParaRPr>
          </a:p>
        </p:txBody>
      </p:sp>
    </p:spTree>
    <p:extLst>
      <p:ext uri="{BB962C8B-B14F-4D97-AF65-F5344CB8AC3E}">
        <p14:creationId xmlns:p14="http://schemas.microsoft.com/office/powerpoint/2010/main" val="3912092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0000"/>
                </a:solidFill>
              </a:rPr>
              <a:t>Viral Apartheid</a:t>
            </a:r>
            <a:endParaRPr lang="en-US" dirty="0">
              <a:solidFill>
                <a:srgbClr val="FF0000"/>
              </a:solidFill>
            </a:endParaRPr>
          </a:p>
        </p:txBody>
      </p:sp>
      <p:sp>
        <p:nvSpPr>
          <p:cNvPr id="4" name="Subtitle 3"/>
          <p:cNvSpPr>
            <a:spLocks noGrp="1"/>
          </p:cNvSpPr>
          <p:nvPr>
            <p:ph type="subTitle" idx="1"/>
          </p:nvPr>
        </p:nvSpPr>
        <p:spPr/>
        <p:txBody>
          <a:bodyPr/>
          <a:lstStyle/>
          <a:p>
            <a:r>
              <a:rPr lang="en-US" dirty="0" smtClean="0"/>
              <a:t>Miasmas and American Public Health:</a:t>
            </a:r>
          </a:p>
          <a:p>
            <a:r>
              <a:rPr lang="en-US" dirty="0" smtClean="0"/>
              <a:t>An Introduction</a:t>
            </a:r>
            <a:endParaRPr lang="en-US" dirty="0"/>
          </a:p>
        </p:txBody>
      </p:sp>
    </p:spTree>
    <p:extLst>
      <p:ext uri="{BB962C8B-B14F-4D97-AF65-F5344CB8AC3E}">
        <p14:creationId xmlns:p14="http://schemas.microsoft.com/office/powerpoint/2010/main" val="408095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smtClean="0">
                <a:solidFill>
                  <a:srgbClr val="FF0000"/>
                </a:solidFill>
              </a:rPr>
              <a:t>Bacteria as disease causing agent was not a theory until 1890</a:t>
            </a:r>
          </a:p>
          <a:p>
            <a:r>
              <a:rPr lang="en-US" dirty="0" smtClean="0">
                <a:solidFill>
                  <a:srgbClr val="FF0000"/>
                </a:solidFill>
              </a:rPr>
              <a:t>Up until then, disease was thought to be caused by “miasmas”</a:t>
            </a:r>
          </a:p>
          <a:p>
            <a:r>
              <a:rPr lang="en-US" dirty="0" smtClean="0">
                <a:solidFill>
                  <a:srgbClr val="FF0000"/>
                </a:solidFill>
              </a:rPr>
              <a:t>Miasmas: </a:t>
            </a:r>
          </a:p>
          <a:p>
            <a:pPr lvl="1"/>
            <a:r>
              <a:rPr lang="en-US" dirty="0" smtClean="0">
                <a:solidFill>
                  <a:schemeClr val="bg1"/>
                </a:solidFill>
              </a:rPr>
              <a:t>1.noxious</a:t>
            </a:r>
            <a:r>
              <a:rPr lang="en-US" dirty="0">
                <a:solidFill>
                  <a:schemeClr val="bg1"/>
                </a:solidFill>
              </a:rPr>
              <a:t> exhalations from putrescent organic </a:t>
            </a:r>
            <a:r>
              <a:rPr lang="en-US" dirty="0" err="1" smtClean="0">
                <a:solidFill>
                  <a:schemeClr val="bg1"/>
                </a:solidFill>
              </a:rPr>
              <a:t>matter;poisonous</a:t>
            </a:r>
            <a:r>
              <a:rPr lang="en-US" dirty="0" smtClean="0">
                <a:solidFill>
                  <a:schemeClr val="bg1"/>
                </a:solidFill>
              </a:rPr>
              <a:t> effluvia</a:t>
            </a:r>
            <a:r>
              <a:rPr lang="en-US" dirty="0">
                <a:solidFill>
                  <a:schemeClr val="bg1"/>
                </a:solidFill>
              </a:rPr>
              <a:t> or </a:t>
            </a:r>
            <a:r>
              <a:rPr lang="en-US" dirty="0" smtClean="0">
                <a:solidFill>
                  <a:schemeClr val="bg1"/>
                </a:solidFill>
                <a:hlinkClick r:id="rId2"/>
              </a:rPr>
              <a:t>germs</a:t>
            </a:r>
            <a:r>
              <a:rPr lang="en-US" dirty="0">
                <a:solidFill>
                  <a:schemeClr val="bg1"/>
                </a:solidFill>
              </a:rPr>
              <a:t> </a:t>
            </a:r>
            <a:r>
              <a:rPr lang="en-US" dirty="0" smtClean="0">
                <a:solidFill>
                  <a:schemeClr val="bg1"/>
                </a:solidFill>
              </a:rPr>
              <a:t>polluting the</a:t>
            </a:r>
            <a:r>
              <a:rPr lang="en-US" dirty="0">
                <a:solidFill>
                  <a:schemeClr val="bg1"/>
                </a:solidFill>
              </a:rPr>
              <a:t> atmosphere.</a:t>
            </a:r>
          </a:p>
          <a:p>
            <a:pPr lvl="1"/>
            <a:r>
              <a:rPr lang="en-US" b="1" dirty="0">
                <a:solidFill>
                  <a:schemeClr val="bg1"/>
                </a:solidFill>
              </a:rPr>
              <a:t>2.</a:t>
            </a:r>
            <a:r>
              <a:rPr lang="en-US" dirty="0">
                <a:solidFill>
                  <a:schemeClr val="bg1"/>
                </a:solidFill>
              </a:rPr>
              <a:t>a dangerous, foreboding, or deathlike influence or </a:t>
            </a:r>
            <a:endParaRPr lang="en-US" dirty="0" smtClean="0">
              <a:solidFill>
                <a:schemeClr val="bg1"/>
              </a:solidFill>
            </a:endParaRPr>
          </a:p>
          <a:p>
            <a:pPr marL="457200" lvl="1" indent="0">
              <a:buNone/>
            </a:pPr>
            <a:r>
              <a:rPr lang="en-US" dirty="0" smtClean="0">
                <a:solidFill>
                  <a:schemeClr val="bg1"/>
                </a:solidFill>
              </a:rPr>
              <a:t>    atmosphere</a:t>
            </a:r>
            <a:r>
              <a:rPr lang="en-US" dirty="0">
                <a:solidFill>
                  <a:schemeClr val="bg1"/>
                </a:solidFill>
              </a:rPr>
              <a:t>.</a:t>
            </a:r>
          </a:p>
          <a:p>
            <a:pPr lvl="1"/>
            <a:endParaRPr lang="en-US" dirty="0">
              <a:solidFill>
                <a:srgbClr val="FF0000"/>
              </a:solidFill>
            </a:endParaRPr>
          </a:p>
        </p:txBody>
      </p:sp>
    </p:spTree>
    <p:extLst>
      <p:ext uri="{BB962C8B-B14F-4D97-AF65-F5344CB8AC3E}">
        <p14:creationId xmlns:p14="http://schemas.microsoft.com/office/powerpoint/2010/main" val="1701239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The presumption of miasma as cause of disease influenced the “Sanitarians” in their war on disease</a:t>
            </a:r>
          </a:p>
          <a:p>
            <a:r>
              <a:rPr lang="en-US" dirty="0" smtClean="0">
                <a:solidFill>
                  <a:srgbClr val="FF0000"/>
                </a:solidFill>
              </a:rPr>
              <a:t>The Sanitarian movement was a direct outgrowth of the Second Great Awakening religious movement after the Civil War</a:t>
            </a:r>
          </a:p>
          <a:p>
            <a:r>
              <a:rPr lang="en-US" dirty="0" smtClean="0">
                <a:solidFill>
                  <a:srgbClr val="FF0000"/>
                </a:solidFill>
              </a:rPr>
              <a:t>Other movements include women’s and minority rights, voting rights, poverty, workplace rights</a:t>
            </a:r>
            <a:endParaRPr lang="en-US" dirty="0">
              <a:solidFill>
                <a:srgbClr val="FF0000"/>
              </a:solidFill>
            </a:endParaRPr>
          </a:p>
        </p:txBody>
      </p:sp>
    </p:spTree>
    <p:extLst>
      <p:ext uri="{BB962C8B-B14F-4D97-AF65-F5344CB8AC3E}">
        <p14:creationId xmlns:p14="http://schemas.microsoft.com/office/powerpoint/2010/main" val="1200543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FF0000"/>
                </a:solidFill>
              </a:rPr>
              <a:t>Sanitarians saw disease linked to poverty, assumed the link was poverty, not the exposure of the poor to dangerous conditions because of poverty</a:t>
            </a:r>
          </a:p>
          <a:p>
            <a:r>
              <a:rPr lang="en-US" dirty="0" smtClean="0">
                <a:solidFill>
                  <a:srgbClr val="FF0000"/>
                </a:solidFill>
              </a:rPr>
              <a:t>Open sewers, over crowded tenements, garbage unclean water supplies all centered in the poverty locations of the urban centers</a:t>
            </a:r>
          </a:p>
          <a:p>
            <a:r>
              <a:rPr lang="en-US" dirty="0" smtClean="0">
                <a:solidFill>
                  <a:srgbClr val="FF0000"/>
                </a:solidFill>
              </a:rPr>
              <a:t>Focus on poverty led to feeble minded construct of the poor, the forerunner of the “welfare queen” meme</a:t>
            </a:r>
            <a:endParaRPr lang="en-US" dirty="0">
              <a:solidFill>
                <a:srgbClr val="FF0000"/>
              </a:solidFill>
            </a:endParaRPr>
          </a:p>
        </p:txBody>
      </p:sp>
    </p:spTree>
    <p:extLst>
      <p:ext uri="{BB962C8B-B14F-4D97-AF65-F5344CB8AC3E}">
        <p14:creationId xmlns:p14="http://schemas.microsoft.com/office/powerpoint/2010/main" val="368053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As a result of poverty as personal failure concept, Sanitarians and public health developed eugenics programs to help thin out the “feeble-minded” Americans. </a:t>
            </a:r>
          </a:p>
          <a:p>
            <a:r>
              <a:rPr lang="en-US" dirty="0" smtClean="0">
                <a:solidFill>
                  <a:srgbClr val="FF0000"/>
                </a:solidFill>
              </a:rPr>
              <a:t>Mostly poor, many immigrants, many women and many minorities impacted.</a:t>
            </a:r>
          </a:p>
          <a:p>
            <a:pPr marL="0" indent="0">
              <a:buNone/>
            </a:pPr>
            <a:endParaRPr lang="en-US" dirty="0">
              <a:solidFill>
                <a:srgbClr val="FF0000"/>
              </a:solidFill>
            </a:endParaRPr>
          </a:p>
        </p:txBody>
      </p:sp>
    </p:spTree>
    <p:extLst>
      <p:ext uri="{BB962C8B-B14F-4D97-AF65-F5344CB8AC3E}">
        <p14:creationId xmlns:p14="http://schemas.microsoft.com/office/powerpoint/2010/main" val="945014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rPr>
              <a:t>“Clean U B 2”</a:t>
            </a:r>
          </a:p>
          <a:p>
            <a:pPr marL="0" indent="0">
              <a:buNone/>
            </a:pPr>
            <a:r>
              <a:rPr lang="en-US" dirty="0" smtClean="0">
                <a:solidFill>
                  <a:schemeClr val="bg1"/>
                </a:solidFill>
              </a:rPr>
              <a:t>This is a direct result of the Sanitarians “Cleanliness is next to Godliness” constructs. As a result, a person using this today, without knowing it, is saying:</a:t>
            </a:r>
          </a:p>
          <a:p>
            <a:pPr marL="0" indent="0">
              <a:buNone/>
            </a:pPr>
            <a:r>
              <a:rPr lang="en-US" dirty="0" smtClean="0">
                <a:solidFill>
                  <a:schemeClr val="bg1"/>
                </a:solidFill>
              </a:rPr>
              <a:t>“I am a straight white, upper middle class heterosexual American born male thus impervious to disease of the poor, people of color and immigrants”</a:t>
            </a:r>
            <a:endParaRPr lang="en-US" dirty="0">
              <a:solidFill>
                <a:srgbClr val="FF0000"/>
              </a:solidFill>
            </a:endParaRPr>
          </a:p>
        </p:txBody>
      </p:sp>
    </p:spTree>
    <p:extLst>
      <p:ext uri="{BB962C8B-B14F-4D97-AF65-F5344CB8AC3E}">
        <p14:creationId xmlns:p14="http://schemas.microsoft.com/office/powerpoint/2010/main" val="47989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smtClean="0">
                <a:solidFill>
                  <a:srgbClr val="FF0000"/>
                </a:solidFill>
              </a:rPr>
              <a:t>Koch postulate, or germ theory, first published in 1890. </a:t>
            </a:r>
          </a:p>
          <a:p>
            <a:pPr marL="0" indent="0">
              <a:buNone/>
            </a:pPr>
            <a:r>
              <a:rPr lang="en-US" dirty="0" smtClean="0">
                <a:solidFill>
                  <a:srgbClr val="FF0000"/>
                </a:solidFill>
              </a:rPr>
              <a:t>Argues that a disease causing agent must be present in all cases, that infecting other animals with the agent causes similar disease progress, and that the disease from the animal can be transmitted causing disease again</a:t>
            </a:r>
          </a:p>
          <a:p>
            <a:pPr marL="0" indent="0">
              <a:buNone/>
            </a:pPr>
            <a:endParaRPr lang="en-US" dirty="0">
              <a:solidFill>
                <a:srgbClr val="FF0000"/>
              </a:solidFill>
            </a:endParaRPr>
          </a:p>
        </p:txBody>
      </p:sp>
    </p:spTree>
    <p:extLst>
      <p:ext uri="{BB962C8B-B14F-4D97-AF65-F5344CB8AC3E}">
        <p14:creationId xmlns:p14="http://schemas.microsoft.com/office/powerpoint/2010/main" val="2202203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FF0000"/>
                </a:solidFill>
              </a:rPr>
              <a:t>Germ theory led to development of antibiotics and vaccines</a:t>
            </a:r>
          </a:p>
          <a:p>
            <a:r>
              <a:rPr lang="en-US" dirty="0" smtClean="0">
                <a:solidFill>
                  <a:srgbClr val="FF0000"/>
                </a:solidFill>
              </a:rPr>
              <a:t>Dozens of classes of antibiotics were in use by the mid-20</a:t>
            </a:r>
            <a:r>
              <a:rPr lang="en-US" baseline="30000" dirty="0" smtClean="0">
                <a:solidFill>
                  <a:srgbClr val="FF0000"/>
                </a:solidFill>
              </a:rPr>
              <a:t>th</a:t>
            </a:r>
            <a:r>
              <a:rPr lang="en-US" dirty="0" smtClean="0">
                <a:solidFill>
                  <a:srgbClr val="FF0000"/>
                </a:solidFill>
              </a:rPr>
              <a:t> Century</a:t>
            </a:r>
          </a:p>
          <a:p>
            <a:r>
              <a:rPr lang="en-US" dirty="0" smtClean="0">
                <a:solidFill>
                  <a:srgbClr val="FF0000"/>
                </a:solidFill>
              </a:rPr>
              <a:t>Vaccination brought many infectious diseases in America under control: polio, measles, mumps, whooping cough, small pox</a:t>
            </a:r>
          </a:p>
          <a:p>
            <a:r>
              <a:rPr lang="en-US" dirty="0" smtClean="0">
                <a:solidFill>
                  <a:srgbClr val="FF0000"/>
                </a:solidFill>
              </a:rPr>
              <a:t>In 1980, the World Health Organization announced that Small Pox had been eliminated from the earth – except in freezers</a:t>
            </a:r>
            <a:endParaRPr lang="en-US" dirty="0">
              <a:solidFill>
                <a:srgbClr val="FF0000"/>
              </a:solidFill>
            </a:endParaRPr>
          </a:p>
        </p:txBody>
      </p:sp>
    </p:spTree>
    <p:extLst>
      <p:ext uri="{BB962C8B-B14F-4D97-AF65-F5344CB8AC3E}">
        <p14:creationId xmlns:p14="http://schemas.microsoft.com/office/powerpoint/2010/main" val="1545786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smtClean="0">
                <a:solidFill>
                  <a:srgbClr val="FF0000"/>
                </a:solidFill>
              </a:rPr>
              <a:t>With the success of antibiotics and vaccination campaigns, by 1980, many medical schools were encouraging doctors to avoid a specialization in infectious disease and focus instead on heart disease and cancer. Americans generally felt they had conquered infectious disease. </a:t>
            </a:r>
            <a:endParaRPr lang="en-US" dirty="0">
              <a:solidFill>
                <a:srgbClr val="FF0000"/>
              </a:solidFill>
            </a:endParaRPr>
          </a:p>
        </p:txBody>
      </p:sp>
    </p:spTree>
    <p:extLst>
      <p:ext uri="{BB962C8B-B14F-4D97-AF65-F5344CB8AC3E}">
        <p14:creationId xmlns:p14="http://schemas.microsoft.com/office/powerpoint/2010/main" val="2480964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solidFill>
                  <a:srgbClr val="FF0000"/>
                </a:solidFill>
              </a:rPr>
              <a:t>A new disease rises</a:t>
            </a:r>
            <a:endParaRPr lang="en-US" dirty="0">
              <a:solidFill>
                <a:srgbClr val="FF0000"/>
              </a:solidFill>
            </a:endParaRPr>
          </a:p>
        </p:txBody>
      </p:sp>
      <p:sp>
        <p:nvSpPr>
          <p:cNvPr id="5" name="Text Placeholder 4"/>
          <p:cNvSpPr>
            <a:spLocks noGrp="1"/>
          </p:cNvSpPr>
          <p:nvPr>
            <p:ph type="body" idx="1"/>
          </p:nvPr>
        </p:nvSpPr>
        <p:spPr/>
        <p:txBody>
          <a:bodyPr>
            <a:normAutofit/>
          </a:bodyPr>
          <a:lstStyle/>
          <a:p>
            <a:pPr algn="ctr"/>
            <a:r>
              <a:rPr lang="en-US" sz="4000" dirty="0" smtClean="0">
                <a:solidFill>
                  <a:srgbClr val="FF0000"/>
                </a:solidFill>
              </a:rPr>
              <a:t>Viral Apartheid</a:t>
            </a:r>
            <a:endParaRPr lang="en-US" sz="4000" dirty="0">
              <a:solidFill>
                <a:srgbClr val="FF0000"/>
              </a:solidFill>
            </a:endParaRPr>
          </a:p>
        </p:txBody>
      </p:sp>
    </p:spTree>
    <p:extLst>
      <p:ext uri="{BB962C8B-B14F-4D97-AF65-F5344CB8AC3E}">
        <p14:creationId xmlns:p14="http://schemas.microsoft.com/office/powerpoint/2010/main" val="1662551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First described in a June 5, 1981 edition of the CDC publication Morbidity and Mortality Weekly Report (MMWR)</a:t>
            </a:r>
          </a:p>
          <a:p>
            <a:r>
              <a:rPr lang="en-US" dirty="0" smtClean="0">
                <a:solidFill>
                  <a:srgbClr val="FF0000"/>
                </a:solidFill>
              </a:rPr>
              <a:t>Five cases of previously health homosexual men with </a:t>
            </a:r>
            <a:r>
              <a:rPr lang="en-US" dirty="0" err="1" smtClean="0">
                <a:solidFill>
                  <a:srgbClr val="FF0000"/>
                </a:solidFill>
              </a:rPr>
              <a:t>pnuemocystis</a:t>
            </a:r>
            <a:r>
              <a:rPr lang="en-US" dirty="0" smtClean="0">
                <a:solidFill>
                  <a:srgbClr val="FF0000"/>
                </a:solidFill>
              </a:rPr>
              <a:t> pneumonia</a:t>
            </a:r>
          </a:p>
          <a:p>
            <a:r>
              <a:rPr lang="en-US" dirty="0" smtClean="0">
                <a:solidFill>
                  <a:srgbClr val="FF0000"/>
                </a:solidFill>
              </a:rPr>
              <a:t>Two of the five were dead upon reporting</a:t>
            </a:r>
            <a:endParaRPr lang="en-US" dirty="0">
              <a:solidFill>
                <a:srgbClr val="FF0000"/>
              </a:solidFill>
            </a:endParaRPr>
          </a:p>
        </p:txBody>
      </p:sp>
    </p:spTree>
    <p:extLst>
      <p:ext uri="{BB962C8B-B14F-4D97-AF65-F5344CB8AC3E}">
        <p14:creationId xmlns:p14="http://schemas.microsoft.com/office/powerpoint/2010/main" val="3092785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FF0000"/>
                </a:solidFill>
              </a:rPr>
              <a:t>Second report, July 4, 1981 in MMWR</a:t>
            </a:r>
          </a:p>
          <a:p>
            <a:r>
              <a:rPr lang="en-US" dirty="0" smtClean="0">
                <a:solidFill>
                  <a:srgbClr val="FF0000"/>
                </a:solidFill>
              </a:rPr>
              <a:t>Identified cases involving homosexual men, Pneumocystis and aggressive form of Kaposi’s Sarcoma skin cancer</a:t>
            </a:r>
          </a:p>
          <a:p>
            <a:r>
              <a:rPr lang="en-US" dirty="0" smtClean="0">
                <a:solidFill>
                  <a:srgbClr val="FF0000"/>
                </a:solidFill>
              </a:rPr>
              <a:t>30 cases in all </a:t>
            </a:r>
          </a:p>
          <a:p>
            <a:r>
              <a:rPr lang="en-US" dirty="0" smtClean="0">
                <a:solidFill>
                  <a:srgbClr val="FF0000"/>
                </a:solidFill>
              </a:rPr>
              <a:t>Two cities</a:t>
            </a:r>
          </a:p>
          <a:p>
            <a:r>
              <a:rPr lang="en-US" dirty="0" smtClean="0">
                <a:solidFill>
                  <a:srgbClr val="FF0000"/>
                </a:solidFill>
              </a:rPr>
              <a:t>8 dead</a:t>
            </a:r>
          </a:p>
          <a:p>
            <a:r>
              <a:rPr lang="en-US" dirty="0" smtClean="0">
                <a:solidFill>
                  <a:srgbClr val="FF0000"/>
                </a:solidFill>
              </a:rPr>
              <a:t>Those who died did so within 24 months of diagnosis</a:t>
            </a:r>
            <a:endParaRPr lang="en-US" dirty="0">
              <a:solidFill>
                <a:srgbClr val="FF0000"/>
              </a:solidFill>
            </a:endParaRPr>
          </a:p>
        </p:txBody>
      </p:sp>
    </p:spTree>
    <p:extLst>
      <p:ext uri="{BB962C8B-B14F-4D97-AF65-F5344CB8AC3E}">
        <p14:creationId xmlns:p14="http://schemas.microsoft.com/office/powerpoint/2010/main" val="2174599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Causation theories early on included:</a:t>
            </a:r>
          </a:p>
          <a:p>
            <a:pPr lvl="1"/>
            <a:r>
              <a:rPr lang="en-US" dirty="0" smtClean="0">
                <a:solidFill>
                  <a:srgbClr val="FF0000"/>
                </a:solidFill>
              </a:rPr>
              <a:t>New form of </a:t>
            </a:r>
            <a:r>
              <a:rPr lang="en-US" dirty="0" err="1" smtClean="0">
                <a:solidFill>
                  <a:srgbClr val="FF0000"/>
                </a:solidFill>
              </a:rPr>
              <a:t>cytomeglavirus</a:t>
            </a:r>
            <a:endParaRPr lang="en-US" dirty="0" smtClean="0">
              <a:solidFill>
                <a:srgbClr val="FF0000"/>
              </a:solidFill>
            </a:endParaRPr>
          </a:p>
          <a:p>
            <a:pPr lvl="1"/>
            <a:r>
              <a:rPr lang="en-US" dirty="0" smtClean="0">
                <a:solidFill>
                  <a:srgbClr val="FF0000"/>
                </a:solidFill>
              </a:rPr>
              <a:t>Toxic response to poppers, amyl nitrate</a:t>
            </a:r>
          </a:p>
          <a:p>
            <a:pPr lvl="1"/>
            <a:r>
              <a:rPr lang="en-US" dirty="0" smtClean="0">
                <a:solidFill>
                  <a:srgbClr val="FF0000"/>
                </a:solidFill>
              </a:rPr>
              <a:t>Toxic response to sperm</a:t>
            </a:r>
          </a:p>
          <a:p>
            <a:pPr lvl="1"/>
            <a:endParaRPr lang="en-US" dirty="0">
              <a:solidFill>
                <a:srgbClr val="FF0000"/>
              </a:solidFill>
            </a:endParaRPr>
          </a:p>
          <a:p>
            <a:pPr lvl="1"/>
            <a:endParaRPr lang="en-US" dirty="0" smtClean="0">
              <a:solidFill>
                <a:srgbClr val="FF0000"/>
              </a:solidFill>
            </a:endParaRPr>
          </a:p>
        </p:txBody>
      </p:sp>
    </p:spTree>
    <p:extLst>
      <p:ext uri="{BB962C8B-B14F-4D97-AF65-F5344CB8AC3E}">
        <p14:creationId xmlns:p14="http://schemas.microsoft.com/office/powerpoint/2010/main" val="3096968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By 1983, science believed the disease then known as Gay Related Immune Deficiency Syndrome (GRIDS) was caused by a novel infectious agent</a:t>
            </a:r>
          </a:p>
          <a:p>
            <a:r>
              <a:rPr lang="en-US" dirty="0" smtClean="0">
                <a:solidFill>
                  <a:srgbClr val="FF0000"/>
                </a:solidFill>
              </a:rPr>
              <a:t>Robert Gallo at National Cancer Institute hypothesized the disease was caused by a retrovirus</a:t>
            </a:r>
          </a:p>
          <a:p>
            <a:r>
              <a:rPr lang="en-US" dirty="0" smtClean="0">
                <a:solidFill>
                  <a:srgbClr val="FF0000"/>
                </a:solidFill>
              </a:rPr>
              <a:t>Three separate labs discovered a virus, ultimately called HIV in 1983.</a:t>
            </a:r>
            <a:endParaRPr lang="en-US" dirty="0">
              <a:solidFill>
                <a:srgbClr val="FF0000"/>
              </a:solidFill>
            </a:endParaRPr>
          </a:p>
        </p:txBody>
      </p:sp>
    </p:spTree>
    <p:extLst>
      <p:ext uri="{BB962C8B-B14F-4D97-AF65-F5344CB8AC3E}">
        <p14:creationId xmlns:p14="http://schemas.microsoft.com/office/powerpoint/2010/main" val="2724860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In 1984, HHS Secretary Margret Heckler announced the discovery of the cause of AIDS by U.S. scientist Robert Gallo</a:t>
            </a:r>
          </a:p>
          <a:p>
            <a:r>
              <a:rPr lang="en-US" dirty="0" smtClean="0">
                <a:solidFill>
                  <a:srgbClr val="FF0000"/>
                </a:solidFill>
              </a:rPr>
              <a:t>It was later determined that the Gallo virus was so genetically similar to the French virus that it was likely Gallo’s virus WAS the French virus</a:t>
            </a:r>
          </a:p>
          <a:p>
            <a:pPr marL="0" indent="0">
              <a:buNone/>
            </a:pPr>
            <a:endParaRPr lang="en-US" dirty="0">
              <a:solidFill>
                <a:srgbClr val="FF0000"/>
              </a:solidFill>
            </a:endParaRPr>
          </a:p>
        </p:txBody>
      </p:sp>
    </p:spTree>
    <p:extLst>
      <p:ext uri="{BB962C8B-B14F-4D97-AF65-F5344CB8AC3E}">
        <p14:creationId xmlns:p14="http://schemas.microsoft.com/office/powerpoint/2010/main" val="245760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As the mainstream media began to pick up and report on the deadly new epidemic, the American public responded with fear</a:t>
            </a:r>
          </a:p>
          <a:p>
            <a:r>
              <a:rPr lang="en-US" dirty="0" smtClean="0">
                <a:solidFill>
                  <a:srgbClr val="FF0000"/>
                </a:solidFill>
              </a:rPr>
              <a:t>In 1985, top U.S. scientists held a press conference to challenge the “epidemic of fear” that was washing across the U.S.</a:t>
            </a:r>
          </a:p>
          <a:p>
            <a:r>
              <a:rPr lang="en-US" dirty="0" smtClean="0">
                <a:solidFill>
                  <a:srgbClr val="FF0000"/>
                </a:solidFill>
              </a:rPr>
              <a:t>Top policy makers public worked to address the HIV crisis by preventing its further expansion</a:t>
            </a:r>
            <a:endParaRPr lang="en-US" dirty="0">
              <a:solidFill>
                <a:srgbClr val="FF0000"/>
              </a:solidFill>
            </a:endParaRPr>
          </a:p>
        </p:txBody>
      </p:sp>
    </p:spTree>
    <p:extLst>
      <p:ext uri="{BB962C8B-B14F-4D97-AF65-F5344CB8AC3E}">
        <p14:creationId xmlns:p14="http://schemas.microsoft.com/office/powerpoint/2010/main" val="3823341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“We must conquer AIDS before it affects the heterosexual population and the general population…We have a very strong public interest in stopping AIDS before it spreads outside the risk groups, before it becomes an overwhelming problem.” Margret Heckler, HHS Secretary, April 15, 1985, International AIDS Conference</a:t>
            </a:r>
            <a:endParaRPr lang="en-US" dirty="0">
              <a:solidFill>
                <a:srgbClr val="FF0000"/>
              </a:solidFill>
            </a:endParaRPr>
          </a:p>
        </p:txBody>
      </p:sp>
    </p:spTree>
    <p:extLst>
      <p:ext uri="{BB962C8B-B14F-4D97-AF65-F5344CB8AC3E}">
        <p14:creationId xmlns:p14="http://schemas.microsoft.com/office/powerpoint/2010/main" val="1794761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solidFill>
                  <a:srgbClr val="FF0000"/>
                </a:solidFill>
              </a:rPr>
              <a:t>“ Dr. Stephe</a:t>
            </a:r>
            <a:r>
              <a:rPr lang="en-US" dirty="0">
                <a:solidFill>
                  <a:srgbClr val="FF0000"/>
                </a:solidFill>
              </a:rPr>
              <a:t>n</a:t>
            </a:r>
            <a:r>
              <a:rPr lang="en-US" dirty="0" smtClean="0">
                <a:solidFill>
                  <a:srgbClr val="FF0000"/>
                </a:solidFill>
              </a:rPr>
              <a:t> Joseph, New York City Commissioner of Health, reports that HIV is spreading among drug users virtually unabated and predicts that the rate of HIV infection among intravenous drug users may eventually overtake the rate among homosexual men. This is a particularly ominous trend, since intravenous drug users may provide a point of entry for the virus into the general population.” </a:t>
            </a:r>
            <a:r>
              <a:rPr lang="en-US" i="1" dirty="0" smtClean="0">
                <a:solidFill>
                  <a:srgbClr val="FF0000"/>
                </a:solidFill>
              </a:rPr>
              <a:t>Politics of Health</a:t>
            </a:r>
            <a:r>
              <a:rPr lang="en-US" dirty="0" smtClean="0">
                <a:solidFill>
                  <a:srgbClr val="FF0000"/>
                </a:solidFill>
              </a:rPr>
              <a:t>, American Legislative Exchange Council, page 9</a:t>
            </a:r>
            <a:endParaRPr lang="en-US" dirty="0">
              <a:solidFill>
                <a:srgbClr val="FF0000"/>
              </a:solidFill>
            </a:endParaRPr>
          </a:p>
        </p:txBody>
      </p:sp>
    </p:spTree>
    <p:extLst>
      <p:ext uri="{BB962C8B-B14F-4D97-AF65-F5344CB8AC3E}">
        <p14:creationId xmlns:p14="http://schemas.microsoft.com/office/powerpoint/2010/main" val="257427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0000"/>
                </a:solidFill>
              </a:rPr>
              <a:t>Viral Apartheid</a:t>
            </a:r>
            <a:endParaRPr lang="en-US" dirty="0">
              <a:solidFill>
                <a:srgbClr val="FF0000"/>
              </a:solidFill>
            </a:endParaRPr>
          </a:p>
        </p:txBody>
      </p:sp>
      <p:sp>
        <p:nvSpPr>
          <p:cNvPr id="4" name="Subtitle 3"/>
          <p:cNvSpPr>
            <a:spLocks noGrp="1"/>
          </p:cNvSpPr>
          <p:nvPr>
            <p:ph type="subTitle" idx="1"/>
          </p:nvPr>
        </p:nvSpPr>
        <p:spPr/>
        <p:txBody>
          <a:bodyPr/>
          <a:lstStyle/>
          <a:p>
            <a:r>
              <a:rPr lang="en-US" dirty="0" smtClean="0"/>
              <a:t>The Rise of Criminal Laws</a:t>
            </a:r>
            <a:endParaRPr lang="en-US" dirty="0"/>
          </a:p>
        </p:txBody>
      </p:sp>
    </p:spTree>
    <p:extLst>
      <p:ext uri="{BB962C8B-B14F-4D97-AF65-F5344CB8AC3E}">
        <p14:creationId xmlns:p14="http://schemas.microsoft.com/office/powerpoint/2010/main" val="312164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C0504D"/>
                </a:solidFill>
              </a:rPr>
              <a:t>Apartheid</a:t>
            </a:r>
            <a:endParaRPr lang="en-US" dirty="0">
              <a:solidFill>
                <a:srgbClr val="C0504D"/>
              </a:solidFill>
            </a:endParaRPr>
          </a:p>
        </p:txBody>
      </p:sp>
      <p:sp>
        <p:nvSpPr>
          <p:cNvPr id="3" name="Content Placeholder 2"/>
          <p:cNvSpPr>
            <a:spLocks noGrp="1"/>
          </p:cNvSpPr>
          <p:nvPr>
            <p:ph idx="1"/>
          </p:nvPr>
        </p:nvSpPr>
        <p:spPr/>
        <p:txBody>
          <a:bodyPr/>
          <a:lstStyle/>
          <a:p>
            <a:r>
              <a:rPr lang="en-US" dirty="0" smtClean="0">
                <a:solidFill>
                  <a:schemeClr val="bg1"/>
                </a:solidFill>
              </a:rPr>
              <a:t>HIV-specific laws first became a national policy concept in 1988. </a:t>
            </a:r>
          </a:p>
          <a:p>
            <a:r>
              <a:rPr lang="en-US" dirty="0" smtClean="0">
                <a:solidFill>
                  <a:schemeClr val="bg1"/>
                </a:solidFill>
              </a:rPr>
              <a:t>It was made as a policy recommendation of the Presidential Commission on the Human Immunodeficiency Virus Epidemic. </a:t>
            </a:r>
          </a:p>
          <a:p>
            <a:r>
              <a:rPr lang="en-US" dirty="0" smtClean="0">
                <a:solidFill>
                  <a:schemeClr val="bg1"/>
                </a:solidFill>
              </a:rPr>
              <a:t>The policy recommendation was found in Chapter 9, and was recommendation </a:t>
            </a:r>
            <a:r>
              <a:rPr lang="en-US" dirty="0" smtClean="0"/>
              <a:t>9-46</a:t>
            </a:r>
            <a:endParaRPr lang="en-US" dirty="0"/>
          </a:p>
        </p:txBody>
      </p:sp>
    </p:spTree>
    <p:extLst>
      <p:ext uri="{BB962C8B-B14F-4D97-AF65-F5344CB8AC3E}">
        <p14:creationId xmlns:p14="http://schemas.microsoft.com/office/powerpoint/2010/main" val="38452416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C0504D"/>
                </a:solidFill>
              </a:rPr>
              <a:t>Apartheid</a:t>
            </a:r>
            <a:endParaRPr lang="en-US" dirty="0">
              <a:solidFill>
                <a:srgbClr val="C0504D"/>
              </a:solidFill>
            </a:endParaRPr>
          </a:p>
        </p:txBody>
      </p:sp>
      <p:sp>
        <p:nvSpPr>
          <p:cNvPr id="3" name="Content Placeholder 2"/>
          <p:cNvSpPr>
            <a:spLocks noGrp="1"/>
          </p:cNvSpPr>
          <p:nvPr>
            <p:ph idx="1"/>
          </p:nvPr>
        </p:nvSpPr>
        <p:spPr/>
        <p:txBody>
          <a:bodyPr>
            <a:normAutofit fontScale="85000" lnSpcReduction="20000"/>
          </a:bodyPr>
          <a:lstStyle/>
          <a:p>
            <a:r>
              <a:rPr lang="en-US" dirty="0">
                <a:solidFill>
                  <a:schemeClr val="bg1"/>
                </a:solidFill>
              </a:rPr>
              <a:t>9-46 Adoption by the states of a criminal </a:t>
            </a:r>
            <a:r>
              <a:rPr lang="en-US" dirty="0" smtClean="0">
                <a:solidFill>
                  <a:schemeClr val="bg1"/>
                </a:solidFill>
              </a:rPr>
              <a:t>statute </a:t>
            </a:r>
            <a:r>
              <a:rPr lang="en-US" dirty="0">
                <a:solidFill>
                  <a:schemeClr val="bg1"/>
                </a:solidFill>
              </a:rPr>
              <a:t>— directed to those HIV-infected </a:t>
            </a:r>
            <a:r>
              <a:rPr lang="en-US" dirty="0" smtClean="0">
                <a:solidFill>
                  <a:schemeClr val="bg1"/>
                </a:solidFill>
              </a:rPr>
              <a:t>individuals </a:t>
            </a:r>
            <a:r>
              <a:rPr lang="en-US" dirty="0">
                <a:solidFill>
                  <a:schemeClr val="bg1"/>
                </a:solidFill>
              </a:rPr>
              <a:t>who know of their status and engage in behaviors which they know are, according to scientific research, likely to result in transmission of HIV — clearly setting forth those specific </a:t>
            </a:r>
            <a:r>
              <a:rPr lang="en-US" dirty="0" smtClean="0">
                <a:solidFill>
                  <a:schemeClr val="bg1"/>
                </a:solidFill>
              </a:rPr>
              <a:t>behaviors </a:t>
            </a:r>
            <a:r>
              <a:rPr lang="en-US" dirty="0">
                <a:solidFill>
                  <a:schemeClr val="bg1"/>
                </a:solidFill>
              </a:rPr>
              <a:t>subject to criminal sanctions. With regard to sexual transmission, the statute should impose on HIV-infected </a:t>
            </a:r>
            <a:r>
              <a:rPr lang="en-US" dirty="0" smtClean="0">
                <a:solidFill>
                  <a:schemeClr val="bg1"/>
                </a:solidFill>
              </a:rPr>
              <a:t>individuals </a:t>
            </a:r>
            <a:r>
              <a:rPr lang="en-US" dirty="0">
                <a:solidFill>
                  <a:schemeClr val="bg1"/>
                </a:solidFill>
              </a:rPr>
              <a:t>who know of their status specific </a:t>
            </a:r>
            <a:r>
              <a:rPr lang="en-US" dirty="0" smtClean="0">
                <a:solidFill>
                  <a:schemeClr val="bg1"/>
                </a:solidFill>
              </a:rPr>
              <a:t>affirmative </a:t>
            </a:r>
            <a:r>
              <a:rPr lang="en-US" dirty="0">
                <a:solidFill>
                  <a:schemeClr val="bg1"/>
                </a:solidFill>
              </a:rPr>
              <a:t>duties to disclose their </a:t>
            </a:r>
            <a:r>
              <a:rPr lang="en-US" dirty="0" smtClean="0">
                <a:solidFill>
                  <a:schemeClr val="bg1"/>
                </a:solidFill>
              </a:rPr>
              <a:t>condition </a:t>
            </a:r>
            <a:r>
              <a:rPr lang="en-US" dirty="0">
                <a:solidFill>
                  <a:schemeClr val="bg1"/>
                </a:solidFill>
              </a:rPr>
              <a:t>to sexual partners, to obtain their partners' knowing consent, and to use precautions, punishing only for failure to comply with these affirmative duties</a:t>
            </a:r>
            <a:r>
              <a:rPr lang="en-US" dirty="0"/>
              <a:t>. </a:t>
            </a:r>
          </a:p>
        </p:txBody>
      </p:sp>
    </p:spTree>
    <p:extLst>
      <p:ext uri="{BB962C8B-B14F-4D97-AF65-F5344CB8AC3E}">
        <p14:creationId xmlns:p14="http://schemas.microsoft.com/office/powerpoint/2010/main" val="22490745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C0504D"/>
                </a:solidFill>
              </a:rPr>
              <a:t>Apartheid</a:t>
            </a:r>
            <a:endParaRPr lang="en-US" dirty="0">
              <a:solidFill>
                <a:srgbClr val="C0504D"/>
              </a:solidFill>
            </a:endParaRPr>
          </a:p>
        </p:txBody>
      </p:sp>
      <p:sp>
        <p:nvSpPr>
          <p:cNvPr id="3" name="Content Placeholder 2"/>
          <p:cNvSpPr>
            <a:spLocks noGrp="1"/>
          </p:cNvSpPr>
          <p:nvPr>
            <p:ph idx="1"/>
          </p:nvPr>
        </p:nvSpPr>
        <p:spPr/>
        <p:txBody>
          <a:bodyPr/>
          <a:lstStyle/>
          <a:p>
            <a:r>
              <a:rPr lang="en-US" dirty="0">
                <a:solidFill>
                  <a:schemeClr val="bg1"/>
                </a:solidFill>
              </a:rPr>
              <a:t>9-47 HIV criminal statutes should include strong, uniform confidentiality </a:t>
            </a:r>
            <a:r>
              <a:rPr lang="en-US" dirty="0" smtClean="0">
                <a:solidFill>
                  <a:schemeClr val="bg1"/>
                </a:solidFill>
              </a:rPr>
              <a:t>protection</a:t>
            </a:r>
            <a:r>
              <a:rPr lang="en-US" dirty="0">
                <a:solidFill>
                  <a:schemeClr val="bg1"/>
                </a:solidFill>
              </a:rPr>
              <a:t>.</a:t>
            </a:r>
            <a:r>
              <a:rPr lang="en-US" dirty="0" smtClean="0">
                <a:solidFill>
                  <a:schemeClr val="bg1"/>
                </a:solidFill>
              </a:rPr>
              <a:t> </a:t>
            </a:r>
          </a:p>
          <a:p>
            <a:endParaRPr lang="en-US" dirty="0">
              <a:solidFill>
                <a:schemeClr val="bg1"/>
              </a:solidFill>
            </a:endParaRPr>
          </a:p>
        </p:txBody>
      </p:sp>
    </p:spTree>
    <p:extLst>
      <p:ext uri="{BB962C8B-B14F-4D97-AF65-F5344CB8AC3E}">
        <p14:creationId xmlns:p14="http://schemas.microsoft.com/office/powerpoint/2010/main" val="6589009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C0504D"/>
                </a:solidFill>
              </a:rPr>
              <a:t>Apartheid</a:t>
            </a:r>
            <a:endParaRPr lang="en-US" dirty="0">
              <a:solidFill>
                <a:srgbClr val="C0504D"/>
              </a:solidFill>
            </a:endParaRPr>
          </a:p>
        </p:txBody>
      </p:sp>
      <p:sp>
        <p:nvSpPr>
          <p:cNvPr id="3" name="Content Placeholder 2"/>
          <p:cNvSpPr>
            <a:spLocks noGrp="1"/>
          </p:cNvSpPr>
          <p:nvPr>
            <p:ph idx="1"/>
          </p:nvPr>
        </p:nvSpPr>
        <p:spPr/>
        <p:txBody>
          <a:bodyPr>
            <a:normAutofit fontScale="85000" lnSpcReduction="20000"/>
          </a:bodyPr>
          <a:lstStyle/>
          <a:p>
            <a:r>
              <a:rPr lang="en-US" dirty="0">
                <a:solidFill>
                  <a:schemeClr val="bg1"/>
                </a:solidFill>
              </a:rPr>
              <a:t>9-48 Prior to instituting a case against an </a:t>
            </a:r>
            <a:r>
              <a:rPr lang="en-US" dirty="0" smtClean="0">
                <a:solidFill>
                  <a:schemeClr val="bg1"/>
                </a:solidFill>
              </a:rPr>
              <a:t>accused </a:t>
            </a:r>
            <a:r>
              <a:rPr lang="en-US" dirty="0">
                <a:solidFill>
                  <a:schemeClr val="bg1"/>
                </a:solidFill>
              </a:rPr>
              <a:t>individual, prosecuting officials should consult with local public health officials to determine whether to </a:t>
            </a:r>
            <a:r>
              <a:rPr lang="en-US" dirty="0" smtClean="0">
                <a:solidFill>
                  <a:schemeClr val="bg1"/>
                </a:solidFill>
              </a:rPr>
              <a:t>prosecute </a:t>
            </a:r>
            <a:r>
              <a:rPr lang="en-US" dirty="0">
                <a:solidFill>
                  <a:schemeClr val="bg1"/>
                </a:solidFill>
              </a:rPr>
              <a:t>the individual for an HIV </a:t>
            </a:r>
            <a:r>
              <a:rPr lang="en-US" dirty="0" smtClean="0">
                <a:solidFill>
                  <a:schemeClr val="bg1"/>
                </a:solidFill>
              </a:rPr>
              <a:t>transmission </a:t>
            </a:r>
            <a:r>
              <a:rPr lang="en-US" dirty="0">
                <a:solidFill>
                  <a:schemeClr val="bg1"/>
                </a:solidFill>
              </a:rPr>
              <a:t>criminal offense or whether public health intervention would be more </a:t>
            </a:r>
            <a:r>
              <a:rPr lang="en-US" dirty="0" smtClean="0">
                <a:solidFill>
                  <a:schemeClr val="bg1"/>
                </a:solidFill>
              </a:rPr>
              <a:t>appropriate</a:t>
            </a:r>
            <a:r>
              <a:rPr lang="en-US" dirty="0">
                <a:solidFill>
                  <a:schemeClr val="bg1"/>
                </a:solidFill>
              </a:rPr>
              <a:t>. Systems should be set up to facilitate this dialogue. During the presentation of the state's case, the prosecuting attorney should </a:t>
            </a:r>
            <a:r>
              <a:rPr lang="en-US" dirty="0" smtClean="0">
                <a:solidFill>
                  <a:schemeClr val="bg1"/>
                </a:solidFill>
              </a:rPr>
              <a:t>introduce</a:t>
            </a:r>
            <a:r>
              <a:rPr lang="en-US" dirty="0">
                <a:solidFill>
                  <a:schemeClr val="bg1"/>
                </a:solidFill>
              </a:rPr>
              <a:t>, consistent with federal and state rules of evidence, any information held by the public health department </a:t>
            </a:r>
            <a:r>
              <a:rPr lang="en-US" dirty="0" smtClean="0">
                <a:solidFill>
                  <a:schemeClr val="bg1"/>
                </a:solidFill>
              </a:rPr>
              <a:t>regarding </a:t>
            </a:r>
            <a:r>
              <a:rPr lang="en-US" dirty="0">
                <a:solidFill>
                  <a:schemeClr val="bg1"/>
                </a:solidFill>
              </a:rPr>
              <a:t>intervention measures taken with </a:t>
            </a:r>
            <a:r>
              <a:rPr lang="en-US" dirty="0" smtClean="0">
                <a:solidFill>
                  <a:schemeClr val="bg1"/>
                </a:solidFill>
              </a:rPr>
              <a:t>respect </a:t>
            </a:r>
            <a:r>
              <a:rPr lang="en-US" dirty="0">
                <a:solidFill>
                  <a:schemeClr val="bg1"/>
                </a:solidFill>
              </a:rPr>
              <a:t>to the infected individual</a:t>
            </a:r>
          </a:p>
        </p:txBody>
      </p:sp>
    </p:spTree>
    <p:extLst>
      <p:ext uri="{BB962C8B-B14F-4D97-AF65-F5344CB8AC3E}">
        <p14:creationId xmlns:p14="http://schemas.microsoft.com/office/powerpoint/2010/main" val="42762986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C0504D"/>
                </a:solidFill>
              </a:rPr>
              <a:t>Apartheid</a:t>
            </a:r>
            <a:endParaRPr lang="en-US" dirty="0">
              <a:solidFill>
                <a:srgbClr val="C0504D"/>
              </a:solidFill>
            </a:endParaRPr>
          </a:p>
        </p:txBody>
      </p:sp>
      <p:sp>
        <p:nvSpPr>
          <p:cNvPr id="3" name="Content Placeholder 2"/>
          <p:cNvSpPr>
            <a:spLocks noGrp="1"/>
          </p:cNvSpPr>
          <p:nvPr>
            <p:ph idx="1"/>
          </p:nvPr>
        </p:nvSpPr>
        <p:spPr/>
        <p:txBody>
          <a:bodyPr>
            <a:normAutofit fontScale="92500" lnSpcReduction="20000"/>
          </a:bodyPr>
          <a:lstStyle/>
          <a:p>
            <a:r>
              <a:rPr lang="en-US" dirty="0">
                <a:solidFill>
                  <a:schemeClr val="bg1"/>
                </a:solidFill>
              </a:rPr>
              <a:t>9-49 HIV criminal statutes should include a provision stating that prior to </a:t>
            </a:r>
            <a:r>
              <a:rPr lang="en-US" dirty="0" smtClean="0">
                <a:solidFill>
                  <a:schemeClr val="bg1"/>
                </a:solidFill>
              </a:rPr>
              <a:t>termination </a:t>
            </a:r>
            <a:r>
              <a:rPr lang="en-US" dirty="0">
                <a:solidFill>
                  <a:schemeClr val="bg1"/>
                </a:solidFill>
              </a:rPr>
              <a:t>of any period of incarceration or probation under the statute, the offender will be interviewed by state public health officials for the purpose of determining whether further action will be required by the public health authorities upon re- lease of the individual. Such interview proceeding must be subject to </a:t>
            </a:r>
            <a:r>
              <a:rPr lang="en-US" dirty="0" smtClean="0">
                <a:solidFill>
                  <a:schemeClr val="bg1"/>
                </a:solidFill>
              </a:rPr>
              <a:t>procedural </a:t>
            </a:r>
            <a:r>
              <a:rPr lang="en-US" dirty="0">
                <a:solidFill>
                  <a:schemeClr val="bg1"/>
                </a:solidFill>
              </a:rPr>
              <a:t>due process safeguards, and any action taken by the public health </a:t>
            </a:r>
            <a:r>
              <a:rPr lang="en-US" dirty="0" smtClean="0">
                <a:solidFill>
                  <a:schemeClr val="bg1"/>
                </a:solidFill>
              </a:rPr>
              <a:t>authorities </a:t>
            </a:r>
            <a:r>
              <a:rPr lang="en-US" dirty="0">
                <a:solidFill>
                  <a:schemeClr val="bg1"/>
                </a:solidFill>
              </a:rPr>
              <a:t>must be pursuant to powers provided by the state's public health laws. </a:t>
            </a:r>
          </a:p>
        </p:txBody>
      </p:sp>
    </p:spTree>
    <p:extLst>
      <p:ext uri="{BB962C8B-B14F-4D97-AF65-F5344CB8AC3E}">
        <p14:creationId xmlns:p14="http://schemas.microsoft.com/office/powerpoint/2010/main" val="24784687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C0504D"/>
                </a:solidFill>
              </a:rPr>
              <a:t>Apartheid</a:t>
            </a:r>
            <a:endParaRPr lang="en-US" dirty="0">
              <a:solidFill>
                <a:srgbClr val="C0504D"/>
              </a:solidFill>
            </a:endParaRPr>
          </a:p>
        </p:txBody>
      </p:sp>
      <p:sp>
        <p:nvSpPr>
          <p:cNvPr id="3" name="Content Placeholder 2"/>
          <p:cNvSpPr>
            <a:spLocks noGrp="1"/>
          </p:cNvSpPr>
          <p:nvPr>
            <p:ph idx="1"/>
          </p:nvPr>
        </p:nvSpPr>
        <p:spPr/>
        <p:txBody>
          <a:bodyPr/>
          <a:lstStyle/>
          <a:p>
            <a:r>
              <a:rPr lang="en-US" dirty="0">
                <a:solidFill>
                  <a:schemeClr val="bg1"/>
                </a:solidFill>
              </a:rPr>
              <a:t>9-50 States should refrain from criminally prosecuting HIV-infected individuals for HIV transmission when the alleged criminal conduct did not involve a </a:t>
            </a:r>
            <a:r>
              <a:rPr lang="en-US" dirty="0" smtClean="0">
                <a:solidFill>
                  <a:schemeClr val="bg1"/>
                </a:solidFill>
              </a:rPr>
              <a:t>scientifically </a:t>
            </a:r>
            <a:r>
              <a:rPr lang="en-US" dirty="0">
                <a:solidFill>
                  <a:schemeClr val="bg1"/>
                </a:solidFill>
              </a:rPr>
              <a:t>established mode of </a:t>
            </a:r>
            <a:r>
              <a:rPr lang="en-US" dirty="0" smtClean="0">
                <a:solidFill>
                  <a:schemeClr val="bg1"/>
                </a:solidFill>
              </a:rPr>
              <a:t>transmission</a:t>
            </a:r>
            <a:r>
              <a:rPr lang="en-US" dirty="0">
                <a:solidFill>
                  <a:schemeClr val="bg1"/>
                </a:solidFill>
              </a:rPr>
              <a:t>. </a:t>
            </a:r>
          </a:p>
        </p:txBody>
      </p:sp>
    </p:spTree>
    <p:extLst>
      <p:ext uri="{BB962C8B-B14F-4D97-AF65-F5344CB8AC3E}">
        <p14:creationId xmlns:p14="http://schemas.microsoft.com/office/powerpoint/2010/main" val="39390386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C0504D"/>
                </a:solidFill>
              </a:rPr>
              <a:t>Apartheid</a:t>
            </a:r>
            <a:endParaRPr lang="en-US" dirty="0">
              <a:solidFill>
                <a:srgbClr val="C0504D"/>
              </a:solidFill>
            </a:endParaRPr>
          </a:p>
        </p:txBody>
      </p:sp>
      <p:sp>
        <p:nvSpPr>
          <p:cNvPr id="3" name="Content Placeholder 2"/>
          <p:cNvSpPr>
            <a:spLocks noGrp="1"/>
          </p:cNvSpPr>
          <p:nvPr>
            <p:ph idx="1"/>
          </p:nvPr>
        </p:nvSpPr>
        <p:spPr/>
        <p:txBody>
          <a:bodyPr>
            <a:normAutofit fontScale="92500" lnSpcReduction="20000"/>
          </a:bodyPr>
          <a:lstStyle/>
          <a:p>
            <a:r>
              <a:rPr lang="en-US" dirty="0">
                <a:solidFill>
                  <a:schemeClr val="bg1"/>
                </a:solidFill>
              </a:rPr>
              <a:t>“Establishing criminal penalties for failure to comply with clearly set standards of conduct can also deter HIV-infected individuals from engaging in high-risk behaviors, thus protecting society against the spread of the disease,” the Commission wrote. “An HIV-specific statute, on the other hand, would provide clear notice of socially unacceptable standards of behavior specific to the HIV epidemic and tailor punishment to the specific crime of HIV transmission.”</a:t>
            </a:r>
          </a:p>
        </p:txBody>
      </p:sp>
    </p:spTree>
    <p:extLst>
      <p:ext uri="{BB962C8B-B14F-4D97-AF65-F5344CB8AC3E}">
        <p14:creationId xmlns:p14="http://schemas.microsoft.com/office/powerpoint/2010/main" val="42506059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C0504D"/>
                </a:solidFill>
              </a:rPr>
              <a:t>Apartheid</a:t>
            </a:r>
            <a:endParaRPr lang="en-US" dirty="0">
              <a:solidFill>
                <a:srgbClr val="C0504D"/>
              </a:solidFill>
            </a:endParaRPr>
          </a:p>
        </p:txBody>
      </p:sp>
      <p:sp>
        <p:nvSpPr>
          <p:cNvPr id="3" name="Content Placeholder 2"/>
          <p:cNvSpPr>
            <a:spLocks noGrp="1"/>
          </p:cNvSpPr>
          <p:nvPr>
            <p:ph idx="1"/>
          </p:nvPr>
        </p:nvSpPr>
        <p:spPr/>
        <p:txBody>
          <a:bodyPr/>
          <a:lstStyle/>
          <a:p>
            <a:r>
              <a:rPr lang="en-US" dirty="0" smtClean="0">
                <a:solidFill>
                  <a:schemeClr val="bg1"/>
                </a:solidFill>
              </a:rPr>
              <a:t>While the Commission recommendation appears to support the current laws in the U.S., the reality is the Commission was exceedingly careful to delineate between those who were transmitting the virus, and those who were simply not fulfilling public health expectations. </a:t>
            </a:r>
            <a:endParaRPr lang="en-US" dirty="0">
              <a:solidFill>
                <a:schemeClr val="bg1"/>
              </a:solidFill>
            </a:endParaRPr>
          </a:p>
        </p:txBody>
      </p:sp>
    </p:spTree>
    <p:extLst>
      <p:ext uri="{BB962C8B-B14F-4D97-AF65-F5344CB8AC3E}">
        <p14:creationId xmlns:p14="http://schemas.microsoft.com/office/powerpoint/2010/main" val="6709226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C0504D"/>
                </a:solidFill>
              </a:rPr>
              <a:t>Apartheid</a:t>
            </a:r>
            <a:endParaRPr lang="en-US" dirty="0">
              <a:solidFill>
                <a:srgbClr val="C0504D"/>
              </a:solidFill>
            </a:endParaRPr>
          </a:p>
        </p:txBody>
      </p:sp>
      <p:sp>
        <p:nvSpPr>
          <p:cNvPr id="3" name="Content Placeholder 2"/>
          <p:cNvSpPr>
            <a:spLocks noGrp="1"/>
          </p:cNvSpPr>
          <p:nvPr>
            <p:ph idx="1"/>
          </p:nvPr>
        </p:nvSpPr>
        <p:spPr/>
        <p:txBody>
          <a:bodyPr>
            <a:normAutofit lnSpcReduction="10000"/>
          </a:bodyPr>
          <a:lstStyle/>
          <a:p>
            <a:pPr lvl="1"/>
            <a:r>
              <a:rPr lang="en-US" dirty="0">
                <a:solidFill>
                  <a:schemeClr val="bg1"/>
                </a:solidFill>
              </a:rPr>
              <a:t>“While we encourage continued state efforts to explore the use of the criminal law in the face of this epidemic, we caution that criminal sanctions for HIV transmission must be carefully drawn, must be directed only towards behavior which is scientifically established as a mode of transmission, and should be employed only when all other public health and civil actions fail to produce responsible behavior. The use of criminal sanctions should not substitute for use of public health measures to prevent </a:t>
            </a:r>
            <a:r>
              <a:rPr lang="en-US" dirty="0" smtClean="0">
                <a:solidFill>
                  <a:schemeClr val="bg1"/>
                </a:solidFill>
              </a:rPr>
              <a:t>transmission.”</a:t>
            </a:r>
            <a:endParaRPr lang="en-US" dirty="0">
              <a:solidFill>
                <a:schemeClr val="bg1"/>
              </a:solidFill>
            </a:endParaRPr>
          </a:p>
        </p:txBody>
      </p:sp>
    </p:spTree>
    <p:extLst>
      <p:ext uri="{BB962C8B-B14F-4D97-AF65-F5344CB8AC3E}">
        <p14:creationId xmlns:p14="http://schemas.microsoft.com/office/powerpoint/2010/main" val="15305848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“I want to insert the word ‘knowingly,’ ‘who knowingly conduct themselves in ways that pose significant risk.’”</a:t>
            </a:r>
          </a:p>
          <a:p>
            <a:r>
              <a:rPr lang="en-US" dirty="0" smtClean="0">
                <a:solidFill>
                  <a:schemeClr val="bg1"/>
                </a:solidFill>
              </a:rPr>
              <a:t>Presidential Commissioner Dr. Frank Kelly, June 17, 1988 Executive Session Transcript. The motion to amend was adopted unanimously. </a:t>
            </a:r>
            <a:endParaRPr lang="en-US" dirty="0">
              <a:solidFill>
                <a:schemeClr val="bg1"/>
              </a:solidFill>
            </a:endParaRPr>
          </a:p>
        </p:txBody>
      </p:sp>
    </p:spTree>
    <p:extLst>
      <p:ext uri="{BB962C8B-B14F-4D97-AF65-F5344CB8AC3E}">
        <p14:creationId xmlns:p14="http://schemas.microsoft.com/office/powerpoint/2010/main" val="24273400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While much of the Commission’s report was widely ignored, most historians say, the criminalization recommendation was not.</a:t>
            </a:r>
          </a:p>
          <a:p>
            <a:r>
              <a:rPr lang="en-US" dirty="0" smtClean="0">
                <a:solidFill>
                  <a:schemeClr val="bg1"/>
                </a:solidFill>
              </a:rPr>
              <a:t>On August 5, 1988 President Ronald Reagan sent a memo to department and cabinet heads in relation to implement a “10-point action plan.”</a:t>
            </a:r>
            <a:endParaRPr lang="en-US" dirty="0">
              <a:solidFill>
                <a:schemeClr val="bg1"/>
              </a:solidFill>
            </a:endParaRPr>
          </a:p>
        </p:txBody>
      </p:sp>
    </p:spTree>
    <p:extLst>
      <p:ext uri="{BB962C8B-B14F-4D97-AF65-F5344CB8AC3E}">
        <p14:creationId xmlns:p14="http://schemas.microsoft.com/office/powerpoint/2010/main" val="247280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Memo directed Secretary of Health and Human Services to create a series of consensus conferences, including:</a:t>
            </a:r>
          </a:p>
          <a:p>
            <a:r>
              <a:rPr lang="en-US" dirty="0" smtClean="0">
                <a:solidFill>
                  <a:schemeClr val="bg1"/>
                </a:solidFill>
              </a:rPr>
              <a:t>“</a:t>
            </a:r>
            <a:r>
              <a:rPr lang="en-US" dirty="0">
                <a:solidFill>
                  <a:schemeClr val="bg1"/>
                </a:solidFill>
              </a:rPr>
              <a:t>One conference should address restrictive measures and criminal statutes directed to HIV-infected persons who knowingly persist in maintaining behaviors that transmit their infection</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0799922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It remains unclear if such a conference – or even series of conferences – were ever held by HHS.</a:t>
            </a:r>
            <a:endParaRPr lang="en-US" dirty="0">
              <a:solidFill>
                <a:schemeClr val="bg1"/>
              </a:solidFill>
            </a:endParaRPr>
          </a:p>
        </p:txBody>
      </p:sp>
    </p:spTree>
    <p:extLst>
      <p:ext uri="{BB962C8B-B14F-4D97-AF65-F5344CB8AC3E}">
        <p14:creationId xmlns:p14="http://schemas.microsoft.com/office/powerpoint/2010/main" val="17907176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The next time criminalization becomes a key federal policy initiative it comes from the Congress. </a:t>
            </a:r>
          </a:p>
          <a:p>
            <a:r>
              <a:rPr lang="en-US" dirty="0" smtClean="0">
                <a:solidFill>
                  <a:schemeClr val="bg1"/>
                </a:solidFill>
              </a:rPr>
              <a:t>The Ryan White Comprehensive AIDS Resources Emergency Act (Ryan White CARE Act, 1990) enshrined the recommendation in law. </a:t>
            </a:r>
            <a:endParaRPr lang="en-US" dirty="0">
              <a:solidFill>
                <a:schemeClr val="bg1"/>
              </a:solidFill>
            </a:endParaRPr>
          </a:p>
        </p:txBody>
      </p:sp>
    </p:spTree>
    <p:extLst>
      <p:ext uri="{BB962C8B-B14F-4D97-AF65-F5344CB8AC3E}">
        <p14:creationId xmlns:p14="http://schemas.microsoft.com/office/powerpoint/2010/main" val="40065034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chemeClr val="bg1"/>
                </a:solidFill>
              </a:rPr>
              <a:t>Ryan White CARE Act language:</a:t>
            </a:r>
          </a:p>
          <a:p>
            <a:r>
              <a:rPr lang="en-US" b="1" dirty="0">
                <a:solidFill>
                  <a:schemeClr val="bg1"/>
                </a:solidFill>
              </a:rPr>
              <a:t>"SEC. 2647. REQUIREMENT OF STATE LAW PROTECTION AGAINST INTEN- TIONAL TRANSMISSION.</a:t>
            </a:r>
            <a:endParaRPr lang="en-US" dirty="0">
              <a:solidFill>
                <a:schemeClr val="bg1"/>
              </a:solidFill>
            </a:endParaRPr>
          </a:p>
          <a:p>
            <a:r>
              <a:rPr lang="en-US" b="1" dirty="0">
                <a:solidFill>
                  <a:schemeClr val="bg1"/>
                </a:solidFill>
              </a:rPr>
              <a:t>6</a:t>
            </a:r>
            <a:r>
              <a:rPr lang="en-US" dirty="0">
                <a:solidFill>
                  <a:schemeClr val="bg1"/>
                </a:solidFill>
              </a:rPr>
              <a:t>I(a) IN GENERAL.-The Secretary may not make a grant under section 2641 to a State unless the chief executive officer determines that the criminal laws of the State are adequate to prosecute any </a:t>
            </a:r>
            <a:r>
              <a:rPr lang="en-US" b="1" dirty="0">
                <a:solidFill>
                  <a:schemeClr val="bg1"/>
                </a:solidFill>
              </a:rPr>
              <a:t>HIV </a:t>
            </a:r>
            <a:r>
              <a:rPr lang="en-US" dirty="0">
                <a:solidFill>
                  <a:schemeClr val="bg1"/>
                </a:solidFill>
              </a:rPr>
              <a:t>infected individual, subject to the condition described in subsection (b),who</a:t>
            </a:r>
            <a:r>
              <a:rPr lang="en-US" dirty="0" smtClean="0">
                <a:solidFill>
                  <a:schemeClr val="bg1"/>
                </a:solidFill>
              </a:rPr>
              <a:t>-”</a:t>
            </a:r>
            <a:endParaRPr lang="en-US" dirty="0">
              <a:solidFill>
                <a:schemeClr val="bg1"/>
              </a:solidFill>
            </a:endParaRPr>
          </a:p>
          <a:p>
            <a:endParaRPr lang="en-US" dirty="0"/>
          </a:p>
        </p:txBody>
      </p:sp>
    </p:spTree>
    <p:extLst>
      <p:ext uri="{BB962C8B-B14F-4D97-AF65-F5344CB8AC3E}">
        <p14:creationId xmlns:p14="http://schemas.microsoft.com/office/powerpoint/2010/main" val="18865615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Ryan White CARE Act language continued:</a:t>
            </a:r>
          </a:p>
          <a:p>
            <a:r>
              <a:rPr lang="en-US" dirty="0">
                <a:solidFill>
                  <a:schemeClr val="bg1"/>
                </a:solidFill>
              </a:rPr>
              <a:t>"(1</a:t>
            </a:r>
            <a:r>
              <a:rPr lang="en-US" dirty="0" smtClean="0">
                <a:solidFill>
                  <a:schemeClr val="bg1"/>
                </a:solidFill>
              </a:rPr>
              <a:t>) makes </a:t>
            </a:r>
            <a:r>
              <a:rPr lang="en-US" dirty="0">
                <a:solidFill>
                  <a:schemeClr val="bg1"/>
                </a:solidFill>
              </a:rPr>
              <a:t>a donation of blood, semen, or breast </a:t>
            </a:r>
            <a:r>
              <a:rPr lang="en-US" b="1" dirty="0">
                <a:solidFill>
                  <a:schemeClr val="bg1"/>
                </a:solidFill>
              </a:rPr>
              <a:t>milk, </a:t>
            </a:r>
            <a:r>
              <a:rPr lang="en-US" dirty="0">
                <a:solidFill>
                  <a:schemeClr val="bg1"/>
                </a:solidFill>
              </a:rPr>
              <a:t>if the individual knows that he or she is infected with HIV and intends, through such donation, to expose another HIV in the event that the donation is utilized</a:t>
            </a:r>
            <a:r>
              <a:rPr lang="en-US" dirty="0" smtClean="0">
                <a:solidFill>
                  <a:schemeClr val="bg1"/>
                </a:solidFill>
              </a:rPr>
              <a:t>;”</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60745777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Ryan White CARE Act language continued:</a:t>
            </a:r>
          </a:p>
          <a:p>
            <a:r>
              <a:rPr lang="en-US" dirty="0">
                <a:solidFill>
                  <a:schemeClr val="bg1"/>
                </a:solidFill>
              </a:rPr>
              <a:t>"(2) engages in sexual activity if the individual knows that he or she is infected with HIV and intends, through such sexual activity, to expose another to </a:t>
            </a:r>
            <a:r>
              <a:rPr lang="en-US" b="1" dirty="0">
                <a:solidFill>
                  <a:schemeClr val="bg1"/>
                </a:solidFill>
              </a:rPr>
              <a:t>HIV; </a:t>
            </a:r>
            <a:r>
              <a:rPr lang="en-US" dirty="0" smtClean="0">
                <a:solidFill>
                  <a:schemeClr val="bg1"/>
                </a:solidFill>
              </a:rPr>
              <a:t>and”</a:t>
            </a:r>
            <a:endParaRPr lang="en-US" dirty="0">
              <a:solidFill>
                <a:schemeClr val="bg1"/>
              </a:solidFill>
            </a:endParaRPr>
          </a:p>
          <a:p>
            <a:endParaRPr lang="en-US" dirty="0"/>
          </a:p>
        </p:txBody>
      </p:sp>
    </p:spTree>
    <p:extLst>
      <p:ext uri="{BB962C8B-B14F-4D97-AF65-F5344CB8AC3E}">
        <p14:creationId xmlns:p14="http://schemas.microsoft.com/office/powerpoint/2010/main" val="22485905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rPr>
              <a:t>Ryan White CARE Act language continued</a:t>
            </a:r>
          </a:p>
          <a:p>
            <a:r>
              <a:rPr lang="en-US" b="1" dirty="0">
                <a:solidFill>
                  <a:schemeClr val="bg1"/>
                </a:solidFill>
              </a:rPr>
              <a:t>"(3) </a:t>
            </a:r>
            <a:r>
              <a:rPr lang="en-US" dirty="0">
                <a:solidFill>
                  <a:schemeClr val="bg1"/>
                </a:solidFill>
              </a:rPr>
              <a:t>injects himself or herself with a hypodermic needle and subsequently provides the needle to another person for purposes of hypodermic injection, if the individual knows that he or she is infected and intends, through the provision of the needle, to expose another to such etiologic agent in the event that the needle is utilized</a:t>
            </a:r>
            <a:r>
              <a:rPr lang="en-US" dirty="0" smtClean="0">
                <a:solidFill>
                  <a:schemeClr val="bg1"/>
                </a:solidFill>
              </a:rPr>
              <a:t>.”</a:t>
            </a:r>
            <a:endParaRPr lang="en-US" dirty="0">
              <a:solidFill>
                <a:schemeClr val="bg1"/>
              </a:solidFill>
            </a:endParaRPr>
          </a:p>
          <a:p>
            <a:endParaRPr lang="en-US" dirty="0"/>
          </a:p>
        </p:txBody>
      </p:sp>
    </p:spTree>
    <p:extLst>
      <p:ext uri="{BB962C8B-B14F-4D97-AF65-F5344CB8AC3E}">
        <p14:creationId xmlns:p14="http://schemas.microsoft.com/office/powerpoint/2010/main" val="13071398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smtClean="0">
                <a:solidFill>
                  <a:schemeClr val="bg1"/>
                </a:solidFill>
              </a:rPr>
              <a:t>Ryan White CARE Act language continued:</a:t>
            </a:r>
          </a:p>
          <a:p>
            <a:r>
              <a:rPr lang="en-US" dirty="0">
                <a:solidFill>
                  <a:schemeClr val="bg1"/>
                </a:solidFill>
              </a:rPr>
              <a:t>"(b) CONSENT TO RISK OF TRANSMISSION.-The State laws described in subsection (a) need not apply to circumstances under which the conduct described in paragraphs (1)through </a:t>
            </a:r>
            <a:r>
              <a:rPr lang="en-US" b="1" dirty="0">
                <a:solidFill>
                  <a:schemeClr val="bg1"/>
                </a:solidFill>
              </a:rPr>
              <a:t>(3) </a:t>
            </a:r>
            <a:r>
              <a:rPr lang="en-US" dirty="0">
                <a:solidFill>
                  <a:schemeClr val="bg1"/>
                </a:solidFill>
              </a:rPr>
              <a:t>of subsection (a) if the individual who is subjected to the behavior involved knows that the other individual is infected and provides prior informed consent to the activity.” </a:t>
            </a:r>
          </a:p>
        </p:txBody>
      </p:sp>
    </p:spTree>
    <p:extLst>
      <p:ext uri="{BB962C8B-B14F-4D97-AF65-F5344CB8AC3E}">
        <p14:creationId xmlns:p14="http://schemas.microsoft.com/office/powerpoint/2010/main" val="25272041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Congress, in adopting Ryan White CARE Act clearly wanted “intentional transmission” criminalized.</a:t>
            </a:r>
            <a:endParaRPr lang="en-US" dirty="0">
              <a:solidFill>
                <a:schemeClr val="bg1"/>
              </a:solidFill>
            </a:endParaRPr>
          </a:p>
        </p:txBody>
      </p:sp>
    </p:spTree>
    <p:extLst>
      <p:ext uri="{BB962C8B-B14F-4D97-AF65-F5344CB8AC3E}">
        <p14:creationId xmlns:p14="http://schemas.microsoft.com/office/powerpoint/2010/main" val="13345384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chemeClr val="bg1"/>
              </a:solidFill>
            </a:endParaRPr>
          </a:p>
        </p:txBody>
      </p:sp>
      <p:sp>
        <p:nvSpPr>
          <p:cNvPr id="3" name="Content Placeholder 2"/>
          <p:cNvSpPr>
            <a:spLocks noGrp="1"/>
          </p:cNvSpPr>
          <p:nvPr>
            <p:ph idx="1"/>
          </p:nvPr>
        </p:nvSpPr>
        <p:spPr/>
        <p:txBody>
          <a:bodyPr/>
          <a:lstStyle/>
          <a:p>
            <a:pPr marL="0" indent="0">
              <a:buNone/>
            </a:pPr>
            <a:r>
              <a:rPr lang="en-US" dirty="0" smtClean="0">
                <a:solidFill>
                  <a:schemeClr val="bg1"/>
                </a:solidFill>
              </a:rPr>
              <a:t>The Ryan White CARE Act provisions were inserted in the legislation to prevent Sen. Jesse Helms’ amendment which would have created a new federal crime for any person who had ever engaged in commercial sex work or used drugs to donate blood. </a:t>
            </a:r>
            <a:endParaRPr lang="en-US" dirty="0">
              <a:solidFill>
                <a:schemeClr val="bg1"/>
              </a:solidFill>
            </a:endParaRPr>
          </a:p>
        </p:txBody>
      </p:sp>
    </p:spTree>
    <p:extLst>
      <p:ext uri="{BB962C8B-B14F-4D97-AF65-F5344CB8AC3E}">
        <p14:creationId xmlns:p14="http://schemas.microsoft.com/office/powerpoint/2010/main" val="38710995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Apartheid</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American Legislative Exchange Council</a:t>
            </a:r>
          </a:p>
          <a:p>
            <a:r>
              <a:rPr lang="en-US" dirty="0" smtClean="0">
                <a:solidFill>
                  <a:schemeClr val="bg1"/>
                </a:solidFill>
              </a:rPr>
              <a:t>Free market, conservative think tank (most recently in the news for anti-union work in Wisconsin, Ohio and Michigan)</a:t>
            </a:r>
          </a:p>
          <a:p>
            <a:r>
              <a:rPr lang="en-US" dirty="0" smtClean="0">
                <a:solidFill>
                  <a:schemeClr val="bg1"/>
                </a:solidFill>
              </a:rPr>
              <a:t>1988-89 Task Force On State AIDS Policy</a:t>
            </a:r>
          </a:p>
          <a:p>
            <a:r>
              <a:rPr lang="en-US" dirty="0" smtClean="0">
                <a:solidFill>
                  <a:schemeClr val="bg1"/>
                </a:solidFill>
              </a:rPr>
              <a:t>Former staffer Michael Tanner reports the task force was driven by a drug company</a:t>
            </a:r>
            <a:endParaRPr lang="en-US" dirty="0">
              <a:solidFill>
                <a:schemeClr val="bg1"/>
              </a:solidFill>
            </a:endParaRPr>
          </a:p>
        </p:txBody>
      </p:sp>
    </p:spTree>
    <p:extLst>
      <p:ext uri="{BB962C8B-B14F-4D97-AF65-F5344CB8AC3E}">
        <p14:creationId xmlns:p14="http://schemas.microsoft.com/office/powerpoint/2010/main" val="22040551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Apartheid</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Published a book in 1989, </a:t>
            </a:r>
            <a:r>
              <a:rPr lang="en-US" i="1" dirty="0" smtClean="0">
                <a:solidFill>
                  <a:schemeClr val="bg1"/>
                </a:solidFill>
              </a:rPr>
              <a:t>The Politics of Health: A State Response to the AIDS Crisis</a:t>
            </a:r>
          </a:p>
          <a:p>
            <a:r>
              <a:rPr lang="en-US" dirty="0" smtClean="0">
                <a:solidFill>
                  <a:schemeClr val="bg1"/>
                </a:solidFill>
              </a:rPr>
              <a:t>Contained model HIV Assault Law</a:t>
            </a:r>
          </a:p>
          <a:p>
            <a:r>
              <a:rPr lang="en-US" dirty="0" smtClean="0">
                <a:solidFill>
                  <a:schemeClr val="bg1"/>
                </a:solidFill>
              </a:rPr>
              <a:t>In 1991, ALEC reports six states had introduced some version of HIV Assault Law</a:t>
            </a:r>
          </a:p>
          <a:p>
            <a:r>
              <a:rPr lang="en-US" dirty="0" smtClean="0">
                <a:solidFill>
                  <a:schemeClr val="bg1"/>
                </a:solidFill>
              </a:rPr>
              <a:t>Tanner now admits the recommendations were made in fear, should be revisited based on new science.</a:t>
            </a:r>
            <a:endParaRPr lang="en-US" dirty="0">
              <a:solidFill>
                <a:schemeClr val="bg1"/>
              </a:solidFill>
            </a:endParaRPr>
          </a:p>
        </p:txBody>
      </p:sp>
    </p:spTree>
    <p:extLst>
      <p:ext uri="{BB962C8B-B14F-4D97-AF65-F5344CB8AC3E}">
        <p14:creationId xmlns:p14="http://schemas.microsoft.com/office/powerpoint/2010/main" val="4092617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The National HIV/AIDS Strategy released by the Obama Administration in July 2010, contained a clear statement to states to revisit the laws.</a:t>
            </a:r>
            <a:endParaRPr lang="en-US" dirty="0">
              <a:solidFill>
                <a:schemeClr val="bg1"/>
              </a:solidFill>
            </a:endParaRPr>
          </a:p>
        </p:txBody>
      </p:sp>
    </p:spTree>
    <p:extLst>
      <p:ext uri="{BB962C8B-B14F-4D97-AF65-F5344CB8AC3E}">
        <p14:creationId xmlns:p14="http://schemas.microsoft.com/office/powerpoint/2010/main" val="32590075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r>
              <a:rPr lang="en-US" dirty="0">
                <a:solidFill>
                  <a:schemeClr val="bg1"/>
                </a:solidFill>
              </a:rPr>
              <a:t>“In many instances, the continued existence and enforcement of these types of laws run counter to scientific evidence about routes of HIV transmission and may undermine the public health goals of promoting HIV screening and treatment,” the report says, after acknowledging the rationale behind passage of such laws. “CDC data and other studies, however, tell us that intentional HIV transmission is atypical and uncommon. A recent research study also found that HIV-specific laws do not influence the behavior of people living with HIV in those states where these laws exist.</a:t>
            </a:r>
            <a:r>
              <a:rPr lang="en-US" dirty="0" smtClean="0">
                <a:solidFill>
                  <a:schemeClr val="bg1"/>
                </a:solidFill>
              </a:rPr>
              <a:t>” – From Michigan Messenger, July 20, 2010</a:t>
            </a:r>
            <a:endParaRPr lang="en-US" dirty="0">
              <a:solidFill>
                <a:schemeClr val="bg1"/>
              </a:solidFill>
            </a:endParaRPr>
          </a:p>
        </p:txBody>
      </p:sp>
    </p:spTree>
    <p:extLst>
      <p:ext uri="{BB962C8B-B14F-4D97-AF65-F5344CB8AC3E}">
        <p14:creationId xmlns:p14="http://schemas.microsoft.com/office/powerpoint/2010/main" val="33017202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chemeClr val="bg1"/>
                </a:solidFill>
              </a:rPr>
              <a:t>In spite of this call, the Department of Justice reports:</a:t>
            </a:r>
          </a:p>
          <a:p>
            <a:r>
              <a:rPr lang="en-US" dirty="0" smtClean="0">
                <a:solidFill>
                  <a:schemeClr val="bg1"/>
                </a:solidFill>
              </a:rPr>
              <a:t>“</a:t>
            </a:r>
            <a:r>
              <a:rPr lang="en-US" dirty="0">
                <a:solidFill>
                  <a:schemeClr val="bg1"/>
                </a:solidFill>
              </a:rPr>
              <a:t>DOJ has not been asked by any state to provide technical assistance on this issue.  If the department had been asked, we would have worked with that state to provide whatever information they required or that would have been helpful to them in reviewing their state law. </a:t>
            </a:r>
            <a:r>
              <a:rPr lang="en-US" dirty="0" smtClean="0">
                <a:solidFill>
                  <a:schemeClr val="bg1"/>
                </a:solidFill>
              </a:rPr>
              <a:t>” Andy </a:t>
            </a:r>
            <a:r>
              <a:rPr lang="en-US" dirty="0" err="1" smtClean="0">
                <a:solidFill>
                  <a:schemeClr val="bg1"/>
                </a:solidFill>
              </a:rPr>
              <a:t>Adora</a:t>
            </a:r>
            <a:r>
              <a:rPr lang="en-US" dirty="0" smtClean="0">
                <a:solidFill>
                  <a:schemeClr val="bg1"/>
                </a:solidFill>
              </a:rPr>
              <a:t>, Spokesperson U.S. DOJ, email June 26, 2012 </a:t>
            </a:r>
            <a:endParaRPr lang="en-US" dirty="0">
              <a:solidFill>
                <a:schemeClr val="bg1"/>
              </a:solidFill>
            </a:endParaRPr>
          </a:p>
        </p:txBody>
      </p:sp>
    </p:spTree>
    <p:extLst>
      <p:ext uri="{BB962C8B-B14F-4D97-AF65-F5344CB8AC3E}">
        <p14:creationId xmlns:p14="http://schemas.microsoft.com/office/powerpoint/2010/main" val="22512703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Congresswoman Barbara Lee (D-CA) has introduced the REPEAL HIV Discrimination Act.</a:t>
            </a:r>
          </a:p>
          <a:p>
            <a:r>
              <a:rPr lang="en-US" dirty="0" smtClean="0">
                <a:solidFill>
                  <a:schemeClr val="bg1"/>
                </a:solidFill>
              </a:rPr>
              <a:t>The legislation, if passed, would provide incentive money to states to repeal the HIV-specific laws</a:t>
            </a:r>
          </a:p>
          <a:p>
            <a:r>
              <a:rPr lang="en-US" dirty="0" smtClean="0">
                <a:solidFill>
                  <a:schemeClr val="bg1"/>
                </a:solidFill>
              </a:rPr>
              <a:t>The legislation says HIV criminalization </a:t>
            </a:r>
            <a:r>
              <a:rPr lang="en-US" dirty="0">
                <a:solidFill>
                  <a:schemeClr val="bg1"/>
                </a:solidFill>
              </a:rPr>
              <a:t>“violates the civil and human rights of individuals who are HIV positive.”</a:t>
            </a:r>
          </a:p>
        </p:txBody>
      </p:sp>
    </p:spTree>
    <p:extLst>
      <p:ext uri="{BB962C8B-B14F-4D97-AF65-F5344CB8AC3E}">
        <p14:creationId xmlns:p14="http://schemas.microsoft.com/office/powerpoint/2010/main" val="11168137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On July 7, 2012, the Global Commission on HIV and the Law issued its final report: “Risks, Rights and Health”</a:t>
            </a:r>
          </a:p>
          <a:p>
            <a:r>
              <a:rPr lang="en-US" dirty="0" smtClean="0">
                <a:solidFill>
                  <a:schemeClr val="bg1"/>
                </a:solidFill>
              </a:rPr>
              <a:t>The report declared HIV-specific laws a violation of the “fundamental human rights” of persons with HIV</a:t>
            </a:r>
            <a:endParaRPr lang="en-US" dirty="0">
              <a:solidFill>
                <a:schemeClr val="bg1"/>
              </a:solidFill>
            </a:endParaRPr>
          </a:p>
        </p:txBody>
      </p:sp>
    </p:spTree>
    <p:extLst>
      <p:ext uri="{BB962C8B-B14F-4D97-AF65-F5344CB8AC3E}">
        <p14:creationId xmlns:p14="http://schemas.microsoft.com/office/powerpoint/2010/main" val="87160614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smtClean="0">
                <a:solidFill>
                  <a:schemeClr val="bg1"/>
                </a:solidFill>
              </a:rPr>
              <a:t>Global Commission Recommendations:</a:t>
            </a:r>
          </a:p>
          <a:p>
            <a:r>
              <a:rPr lang="en-US" dirty="0" smtClean="0">
                <a:solidFill>
                  <a:schemeClr val="bg1"/>
                </a:solidFill>
              </a:rPr>
              <a:t>“2.1 Countries </a:t>
            </a:r>
            <a:r>
              <a:rPr lang="en-US" dirty="0">
                <a:solidFill>
                  <a:schemeClr val="bg1"/>
                </a:solidFill>
              </a:rPr>
              <a:t>must not enact laws that explicitly </a:t>
            </a:r>
            <a:r>
              <a:rPr lang="en-US" dirty="0" err="1">
                <a:solidFill>
                  <a:schemeClr val="bg1"/>
                </a:solidFill>
              </a:rPr>
              <a:t>criminalise</a:t>
            </a:r>
            <a:r>
              <a:rPr lang="en-US" dirty="0">
                <a:solidFill>
                  <a:schemeClr val="bg1"/>
                </a:solidFill>
              </a:rPr>
              <a:t> HIV transmission, HIV exposure or failure to disclose HIV status. Where such laws exist, they are counterproductive and must be repealed. The provisions of model codes that have been advanced to support the enactment of such laws should be withdrawn and amended to conform to these recommendations</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17484800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rPr>
              <a:t>Global Commission Recommendations:</a:t>
            </a:r>
          </a:p>
          <a:p>
            <a:r>
              <a:rPr lang="en-US" dirty="0" smtClean="0">
                <a:solidFill>
                  <a:schemeClr val="bg1"/>
                </a:solidFill>
              </a:rPr>
              <a:t>“2.2</a:t>
            </a:r>
            <a:r>
              <a:rPr lang="en-US" dirty="0">
                <a:solidFill>
                  <a:schemeClr val="bg1"/>
                </a:solidFill>
              </a:rPr>
              <a:t>. Law enforcement authorities must not prosecute people in cases of HIV non-disclosure or exposure where no intentional or malicious HIV transmission has been proven to take place. Invoking criminal laws in cases of adult private consensual sexual activity is disproportionate and counterproductive to enhancing public health</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64281239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Global Commission Recommendations:</a:t>
            </a:r>
          </a:p>
          <a:p>
            <a:r>
              <a:rPr lang="en-US" dirty="0" smtClean="0">
                <a:solidFill>
                  <a:schemeClr val="bg1"/>
                </a:solidFill>
              </a:rPr>
              <a:t>“2.4</a:t>
            </a:r>
            <a:r>
              <a:rPr lang="en-US" dirty="0">
                <a:solidFill>
                  <a:schemeClr val="bg1"/>
                </a:solidFill>
              </a:rPr>
              <a:t>.	Countries may legitimately prosecute HIV transmission that was both actual and intentional, using general criminal law, but such prosecutions should be pursued with care and require a high standard of evidence and proof</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6821113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rPr>
              <a:t>Global Commission Recommendations:</a:t>
            </a:r>
          </a:p>
          <a:p>
            <a:r>
              <a:rPr lang="en-US" dirty="0" smtClean="0">
                <a:solidFill>
                  <a:schemeClr val="bg1"/>
                </a:solidFill>
              </a:rPr>
              <a:t>“2.5</a:t>
            </a:r>
            <a:r>
              <a:rPr lang="en-US" dirty="0">
                <a:solidFill>
                  <a:schemeClr val="bg1"/>
                </a:solidFill>
              </a:rPr>
              <a:t>.	The convictions of those who have been successfully prosecuted for HIV exposure, non-disclosure and transmission must be reviewed. Such convictions must be set aside or the accused immediately released from prison with pardons or similar actions to ensure that these charges do not remain on criminal or sex offender records</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63571997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solidFill>
                  <a:schemeClr val="bg1"/>
                </a:solidFill>
              </a:rPr>
              <a:t>Viral </a:t>
            </a:r>
            <a:r>
              <a:rPr lang="en-US" dirty="0" smtClean="0">
                <a:solidFill>
                  <a:srgbClr val="FF0000"/>
                </a:solidFill>
              </a:rPr>
              <a:t>Apartheid</a:t>
            </a:r>
            <a:r>
              <a:rPr lang="en-US" dirty="0" smtClean="0">
                <a:solidFill>
                  <a:schemeClr val="bg1"/>
                </a:solidFill>
              </a:rPr>
              <a:t>: The evidence</a:t>
            </a:r>
            <a:r>
              <a:rPr lang="en-US" dirty="0" smtClean="0"/>
              <a:t> </a:t>
            </a:r>
            <a:r>
              <a:rPr lang="en-US" dirty="0" smtClean="0">
                <a:solidFill>
                  <a:schemeClr val="bg1"/>
                </a:solidFill>
              </a:rPr>
              <a:t>of</a:t>
            </a:r>
            <a:r>
              <a:rPr lang="en-US" dirty="0" smtClean="0"/>
              <a:t> </a:t>
            </a:r>
            <a:r>
              <a:rPr lang="en-US" dirty="0" smtClean="0">
                <a:solidFill>
                  <a:srgbClr val="FF0000"/>
                </a:solidFill>
              </a:rPr>
              <a:t>failure</a:t>
            </a:r>
            <a:endParaRPr lang="en-US" dirty="0">
              <a:solidFill>
                <a:srgbClr val="FF0000"/>
              </a:solidFill>
            </a:endParaRP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00570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The Transmission question – new science and new evidence</a:t>
            </a:r>
          </a:p>
          <a:p>
            <a:r>
              <a:rPr lang="en-US" dirty="0" smtClean="0">
                <a:solidFill>
                  <a:schemeClr val="bg1"/>
                </a:solidFill>
              </a:rPr>
              <a:t>The perception of many Americans is that HIV is a death sentence, when, in fact, current medical interventions have made HIV infection a chronic manageable disease for those who have access to care and treatment.</a:t>
            </a:r>
            <a:endParaRPr lang="en-US" dirty="0">
              <a:solidFill>
                <a:schemeClr val="bg1"/>
              </a:solidFill>
            </a:endParaRPr>
          </a:p>
        </p:txBody>
      </p:sp>
    </p:spTree>
    <p:extLst>
      <p:ext uri="{BB962C8B-B14F-4D97-AF65-F5344CB8AC3E}">
        <p14:creationId xmlns:p14="http://schemas.microsoft.com/office/powerpoint/2010/main" val="247237687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r>
              <a:rPr lang="en-US" dirty="0">
                <a:solidFill>
                  <a:schemeClr val="bg1"/>
                </a:solidFill>
              </a:rPr>
              <a:t>Lingering misconceptions about how HIV is transmitted may be a contributing factor to discomfort around HIV-positive individuals. People who harbor misconceptions about HIV transmission are more likely to say they would be uncomfortable working with someone with HIV (43 percent, compared with 13 percent of those who know that HIV cannot be transmitted in these ways), and more likely to be uncomfortable having their food prepared by someone who is HIV-positive (71 percent compared with 40 percent)</a:t>
            </a:r>
            <a:r>
              <a:rPr lang="en-US" dirty="0" smtClean="0">
                <a:solidFill>
                  <a:schemeClr val="bg1"/>
                </a:solidFill>
              </a:rPr>
              <a:t>.</a:t>
            </a:r>
            <a:endParaRPr lang="en-US" dirty="0">
              <a:solidFill>
                <a:schemeClr val="bg1"/>
              </a:solidFill>
            </a:endParaRPr>
          </a:p>
          <a:p>
            <a:endParaRPr lang="en-US" dirty="0"/>
          </a:p>
        </p:txBody>
      </p:sp>
    </p:spTree>
    <p:extLst>
      <p:ext uri="{BB962C8B-B14F-4D97-AF65-F5344CB8AC3E}">
        <p14:creationId xmlns:p14="http://schemas.microsoft.com/office/powerpoint/2010/main" val="33148428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a:bodyPr>
          <a:lstStyle/>
          <a:p>
            <a:pPr marL="1828800" lvl="4" indent="0">
              <a:buNone/>
            </a:pPr>
            <a:r>
              <a:rPr lang="en-US" b="1" dirty="0" smtClean="0">
                <a:solidFill>
                  <a:schemeClr val="bg1"/>
                </a:solidFill>
              </a:rPr>
              <a:t>New information from the CDC on transmission risks, released July 20, 2012 on a new website related to HIV criminalization.</a:t>
            </a:r>
          </a:p>
          <a:p>
            <a:pPr marL="1828800" lvl="4" indent="0">
              <a:buNone/>
            </a:pPr>
            <a:endParaRPr lang="en-US" b="1" dirty="0">
              <a:solidFill>
                <a:schemeClr val="bg1"/>
              </a:solidFill>
            </a:endParaRPr>
          </a:p>
          <a:p>
            <a:pPr marL="1828800" lvl="4" indent="0">
              <a:buNone/>
            </a:pPr>
            <a:r>
              <a:rPr lang="pl-PL" b="1" dirty="0">
                <a:solidFill>
                  <a:schemeClr val="bg1"/>
                </a:solidFill>
              </a:rPr>
              <a:t>http://</a:t>
            </a:r>
            <a:r>
              <a:rPr lang="pl-PL" b="1" dirty="0" err="1">
                <a:solidFill>
                  <a:schemeClr val="bg1"/>
                </a:solidFill>
              </a:rPr>
              <a:t>www.cdc.gov</a:t>
            </a:r>
            <a:r>
              <a:rPr lang="pl-PL" b="1" dirty="0">
                <a:solidFill>
                  <a:schemeClr val="bg1"/>
                </a:solidFill>
              </a:rPr>
              <a:t>/</a:t>
            </a:r>
            <a:r>
              <a:rPr lang="pl-PL" b="1" dirty="0" err="1">
                <a:solidFill>
                  <a:schemeClr val="bg1"/>
                </a:solidFill>
              </a:rPr>
              <a:t>hiv</a:t>
            </a:r>
            <a:r>
              <a:rPr lang="pl-PL" b="1" dirty="0">
                <a:solidFill>
                  <a:schemeClr val="bg1"/>
                </a:solidFill>
              </a:rPr>
              <a:t>/law/</a:t>
            </a:r>
            <a:r>
              <a:rPr lang="pl-PL" b="1" dirty="0" err="1">
                <a:solidFill>
                  <a:schemeClr val="bg1"/>
                </a:solidFill>
              </a:rPr>
              <a:t>transmission.htm</a:t>
            </a:r>
            <a:endParaRPr lang="en-US" b="1" dirty="0">
              <a:solidFill>
                <a:schemeClr val="bg1"/>
              </a:solidFill>
            </a:endParaRPr>
          </a:p>
        </p:txBody>
      </p:sp>
    </p:spTree>
    <p:extLst>
      <p:ext uri="{BB962C8B-B14F-4D97-AF65-F5344CB8AC3E}">
        <p14:creationId xmlns:p14="http://schemas.microsoft.com/office/powerpoint/2010/main" val="17131971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r>
              <a:rPr lang="en-US" dirty="0" smtClean="0">
                <a:solidFill>
                  <a:schemeClr val="bg1"/>
                </a:solidFill>
              </a:rPr>
              <a:t>Receptive Anal Intercourse: 50 infections per 10,000 exposures (.5 %)</a:t>
            </a:r>
          </a:p>
          <a:p>
            <a:r>
              <a:rPr lang="en-US" dirty="0" smtClean="0">
                <a:solidFill>
                  <a:schemeClr val="bg1"/>
                </a:solidFill>
              </a:rPr>
              <a:t>Receptive Penile-Vaginal </a:t>
            </a:r>
            <a:r>
              <a:rPr lang="en-US" dirty="0">
                <a:solidFill>
                  <a:schemeClr val="bg1"/>
                </a:solidFill>
              </a:rPr>
              <a:t>I</a:t>
            </a:r>
            <a:r>
              <a:rPr lang="en-US" dirty="0" smtClean="0">
                <a:solidFill>
                  <a:schemeClr val="bg1"/>
                </a:solidFill>
              </a:rPr>
              <a:t>ntercourse: 10 infections per 10,000 exposures (.1%)</a:t>
            </a:r>
          </a:p>
          <a:p>
            <a:r>
              <a:rPr lang="en-US" dirty="0" err="1" smtClean="0">
                <a:solidFill>
                  <a:schemeClr val="bg1"/>
                </a:solidFill>
              </a:rPr>
              <a:t>Insertive</a:t>
            </a:r>
            <a:r>
              <a:rPr lang="en-US" dirty="0" smtClean="0">
                <a:solidFill>
                  <a:schemeClr val="bg1"/>
                </a:solidFill>
              </a:rPr>
              <a:t> Anal </a:t>
            </a:r>
            <a:r>
              <a:rPr lang="en-US" dirty="0" err="1" smtClean="0">
                <a:solidFill>
                  <a:schemeClr val="bg1"/>
                </a:solidFill>
              </a:rPr>
              <a:t>Intercouse</a:t>
            </a:r>
            <a:r>
              <a:rPr lang="en-US" dirty="0" smtClean="0">
                <a:solidFill>
                  <a:schemeClr val="bg1"/>
                </a:solidFill>
              </a:rPr>
              <a:t>: 6.5 infections per 10,000 exposures (.065%)</a:t>
            </a:r>
          </a:p>
          <a:p>
            <a:r>
              <a:rPr lang="en-US" dirty="0" err="1" smtClean="0">
                <a:solidFill>
                  <a:schemeClr val="bg1"/>
                </a:solidFill>
              </a:rPr>
              <a:t>Insertive</a:t>
            </a:r>
            <a:r>
              <a:rPr lang="en-US" dirty="0" smtClean="0">
                <a:solidFill>
                  <a:schemeClr val="bg1"/>
                </a:solidFill>
              </a:rPr>
              <a:t> Penile-Vaginal Intercourse: 5 infections per 10,000 exposures (.05%)</a:t>
            </a:r>
          </a:p>
          <a:p>
            <a:r>
              <a:rPr lang="en-US" dirty="0" smtClean="0">
                <a:solidFill>
                  <a:schemeClr val="bg1"/>
                </a:solidFill>
              </a:rPr>
              <a:t>Receptive or </a:t>
            </a:r>
            <a:r>
              <a:rPr lang="en-US" dirty="0" err="1" smtClean="0">
                <a:solidFill>
                  <a:schemeClr val="bg1"/>
                </a:solidFill>
              </a:rPr>
              <a:t>Insertive</a:t>
            </a:r>
            <a:r>
              <a:rPr lang="en-US" dirty="0" smtClean="0">
                <a:solidFill>
                  <a:schemeClr val="bg1"/>
                </a:solidFill>
              </a:rPr>
              <a:t> Oral Sex: Low</a:t>
            </a:r>
          </a:p>
          <a:p>
            <a:r>
              <a:rPr lang="en-US" dirty="0" smtClean="0">
                <a:solidFill>
                  <a:schemeClr val="bg1"/>
                </a:solidFill>
              </a:rPr>
              <a:t>Biting, Spitting or Sex Toys: Negligible</a:t>
            </a:r>
            <a:endParaRPr lang="en-US" dirty="0">
              <a:solidFill>
                <a:schemeClr val="bg1"/>
              </a:solidFill>
            </a:endParaRPr>
          </a:p>
        </p:txBody>
      </p:sp>
    </p:spTree>
    <p:extLst>
      <p:ext uri="{BB962C8B-B14F-4D97-AF65-F5344CB8AC3E}">
        <p14:creationId xmlns:p14="http://schemas.microsoft.com/office/powerpoint/2010/main" val="40442953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The previous estimates are figured without taking into account viral load or condoms.</a:t>
            </a:r>
          </a:p>
          <a:p>
            <a:r>
              <a:rPr lang="en-US" dirty="0" smtClean="0">
                <a:solidFill>
                  <a:schemeClr val="bg1"/>
                </a:solidFill>
              </a:rPr>
              <a:t>Undetectable viral load from ART reduces transmission probability by 96 percent</a:t>
            </a:r>
          </a:p>
          <a:p>
            <a:r>
              <a:rPr lang="en-US" dirty="0" smtClean="0">
                <a:solidFill>
                  <a:schemeClr val="bg1"/>
                </a:solidFill>
              </a:rPr>
              <a:t>Condom use reduces transmission by 80 percent.</a:t>
            </a:r>
            <a:endParaRPr lang="en-US" dirty="0">
              <a:solidFill>
                <a:schemeClr val="bg1"/>
              </a:solidFill>
            </a:endParaRPr>
          </a:p>
        </p:txBody>
      </p:sp>
    </p:spTree>
    <p:extLst>
      <p:ext uri="{BB962C8B-B14F-4D97-AF65-F5344CB8AC3E}">
        <p14:creationId xmlns:p14="http://schemas.microsoft.com/office/powerpoint/2010/main" val="27672248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Other STI transmission probabilities:</a:t>
            </a:r>
          </a:p>
          <a:p>
            <a:r>
              <a:rPr lang="en-US" dirty="0" smtClean="0">
                <a:solidFill>
                  <a:schemeClr val="bg1"/>
                </a:solidFill>
              </a:rPr>
              <a:t>Gonorrhea: from infected male to female – 60-90 percent per exposure</a:t>
            </a:r>
          </a:p>
          <a:p>
            <a:r>
              <a:rPr lang="en-US" dirty="0" smtClean="0">
                <a:solidFill>
                  <a:schemeClr val="bg1"/>
                </a:solidFill>
              </a:rPr>
              <a:t>Gonorrhea: infected female to male – 20-30 percent per exposure</a:t>
            </a:r>
          </a:p>
          <a:p>
            <a:r>
              <a:rPr lang="en-US" dirty="0" smtClean="0">
                <a:solidFill>
                  <a:schemeClr val="bg1"/>
                </a:solidFill>
              </a:rPr>
              <a:t>CDC just issued new guidance announcing a super Gonorrhea bacteria that is resistant to most antibiotic classes. </a:t>
            </a:r>
            <a:endParaRPr lang="en-US" dirty="0">
              <a:solidFill>
                <a:schemeClr val="bg1"/>
              </a:solidFill>
            </a:endParaRPr>
          </a:p>
        </p:txBody>
      </p:sp>
    </p:spTree>
    <p:extLst>
      <p:ext uri="{BB962C8B-B14F-4D97-AF65-F5344CB8AC3E}">
        <p14:creationId xmlns:p14="http://schemas.microsoft.com/office/powerpoint/2010/main" val="60706751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r>
              <a:rPr lang="en-US" dirty="0">
                <a:solidFill>
                  <a:schemeClr val="bg1"/>
                </a:solidFill>
              </a:rPr>
              <a:t>“These norms are weakened by HIV disclosure laws that appear to limit HIV-positive persons’ responsibilities to disclosure only, and to suggest that at-risk persons rely on partners disclosing their </a:t>
            </a:r>
            <a:r>
              <a:rPr lang="en-US" dirty="0" err="1">
                <a:solidFill>
                  <a:schemeClr val="bg1"/>
                </a:solidFill>
              </a:rPr>
              <a:t>serostatus</a:t>
            </a:r>
            <a:r>
              <a:rPr lang="en-US" dirty="0">
                <a:solidFill>
                  <a:schemeClr val="bg1"/>
                </a:solidFill>
              </a:rPr>
              <a:t> to determine whether condom use is necessary. In short, existing HIV </a:t>
            </a:r>
            <a:r>
              <a:rPr lang="en-US" dirty="0" err="1">
                <a:solidFill>
                  <a:schemeClr val="bg1"/>
                </a:solidFill>
              </a:rPr>
              <a:t>serostatus</a:t>
            </a:r>
            <a:r>
              <a:rPr lang="en-US" dirty="0">
                <a:solidFill>
                  <a:schemeClr val="bg1"/>
                </a:solidFill>
              </a:rPr>
              <a:t> disclosure laws not only fail to complement public health prevention efforts to promote condom use, they appear to undermine them.</a:t>
            </a:r>
            <a:r>
              <a:rPr lang="en-US" dirty="0" smtClean="0">
                <a:solidFill>
                  <a:schemeClr val="bg1"/>
                </a:solidFill>
              </a:rPr>
              <a:t>” Carol </a:t>
            </a:r>
            <a:r>
              <a:rPr lang="en-US" dirty="0" err="1" smtClean="0">
                <a:solidFill>
                  <a:schemeClr val="bg1"/>
                </a:solidFill>
              </a:rPr>
              <a:t>Galletly</a:t>
            </a:r>
            <a:r>
              <a:rPr lang="en-US" dirty="0" smtClean="0">
                <a:solidFill>
                  <a:schemeClr val="bg1"/>
                </a:solidFill>
              </a:rPr>
              <a:t> and Scott Pinkerton, AIDS and Behavior, 2006</a:t>
            </a:r>
            <a:endParaRPr lang="en-US" dirty="0">
              <a:solidFill>
                <a:schemeClr val="bg1"/>
              </a:solidFill>
            </a:endParaRPr>
          </a:p>
        </p:txBody>
      </p:sp>
    </p:spTree>
    <p:extLst>
      <p:ext uri="{BB962C8B-B14F-4D97-AF65-F5344CB8AC3E}">
        <p14:creationId xmlns:p14="http://schemas.microsoft.com/office/powerpoint/2010/main" val="402700674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Apartheid</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Reliance on </a:t>
            </a:r>
            <a:r>
              <a:rPr lang="en-US" dirty="0" err="1" smtClean="0">
                <a:solidFill>
                  <a:schemeClr val="bg1"/>
                </a:solidFill>
              </a:rPr>
              <a:t>sero</a:t>
            </a:r>
            <a:r>
              <a:rPr lang="en-US" dirty="0" smtClean="0">
                <a:solidFill>
                  <a:schemeClr val="bg1"/>
                </a:solidFill>
              </a:rPr>
              <a:t>-status disclosure is called “</a:t>
            </a:r>
            <a:r>
              <a:rPr lang="en-US" dirty="0" err="1" smtClean="0">
                <a:solidFill>
                  <a:schemeClr val="bg1"/>
                </a:solidFill>
              </a:rPr>
              <a:t>sero</a:t>
            </a:r>
            <a:r>
              <a:rPr lang="en-US" dirty="0" smtClean="0">
                <a:solidFill>
                  <a:schemeClr val="bg1"/>
                </a:solidFill>
              </a:rPr>
              <a:t>-sorting” in risk reduction language</a:t>
            </a:r>
          </a:p>
          <a:p>
            <a:r>
              <a:rPr lang="en-US" dirty="0" smtClean="0">
                <a:solidFill>
                  <a:schemeClr val="bg1"/>
                </a:solidFill>
              </a:rPr>
              <a:t>It means like with like. HIV-positive with HIV-positive only and HIV-negative with HIV-negative only. </a:t>
            </a:r>
          </a:p>
          <a:p>
            <a:r>
              <a:rPr lang="en-US" dirty="0" err="1" smtClean="0">
                <a:solidFill>
                  <a:schemeClr val="bg1"/>
                </a:solidFill>
              </a:rPr>
              <a:t>Sero</a:t>
            </a:r>
            <a:r>
              <a:rPr lang="en-US" dirty="0" smtClean="0">
                <a:solidFill>
                  <a:schemeClr val="bg1"/>
                </a:solidFill>
              </a:rPr>
              <a:t>-sorting is vastly inferior to other risk reduction methods of condoms, </a:t>
            </a:r>
            <a:r>
              <a:rPr lang="en-US" dirty="0" err="1" smtClean="0">
                <a:solidFill>
                  <a:schemeClr val="bg1"/>
                </a:solidFill>
              </a:rPr>
              <a:t>sero</a:t>
            </a:r>
            <a:r>
              <a:rPr lang="en-US" dirty="0" smtClean="0">
                <a:solidFill>
                  <a:schemeClr val="bg1"/>
                </a:solidFill>
              </a:rPr>
              <a:t>-positioning and monogamy.</a:t>
            </a:r>
            <a:endParaRPr lang="en-US" dirty="0">
              <a:solidFill>
                <a:schemeClr val="bg1"/>
              </a:solidFill>
            </a:endParaRPr>
          </a:p>
        </p:txBody>
      </p:sp>
    </p:spTree>
    <p:extLst>
      <p:ext uri="{BB962C8B-B14F-4D97-AF65-F5344CB8AC3E}">
        <p14:creationId xmlns:p14="http://schemas.microsoft.com/office/powerpoint/2010/main" val="25627161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US" dirty="0" smtClean="0">
                <a:solidFill>
                  <a:schemeClr val="bg1"/>
                </a:solidFill>
              </a:rPr>
              <a:t>HIV </a:t>
            </a:r>
            <a:r>
              <a:rPr lang="en-US" dirty="0">
                <a:solidFill>
                  <a:schemeClr val="bg1"/>
                </a:solidFill>
              </a:rPr>
              <a:t>annual incidence in people with no safer-sex strategy was 2.95%. In </a:t>
            </a:r>
            <a:r>
              <a:rPr lang="en-US" dirty="0" err="1">
                <a:solidFill>
                  <a:schemeClr val="bg1"/>
                </a:solidFill>
              </a:rPr>
              <a:t>serosorters</a:t>
            </a:r>
            <a:r>
              <a:rPr lang="en-US" dirty="0">
                <a:solidFill>
                  <a:schemeClr val="bg1"/>
                </a:solidFill>
              </a:rPr>
              <a:t>, it was 1.44% (a 51% reduction in HIV incidence).</a:t>
            </a:r>
          </a:p>
          <a:p>
            <a:r>
              <a:rPr lang="en-US" dirty="0">
                <a:solidFill>
                  <a:schemeClr val="bg1"/>
                </a:solidFill>
              </a:rPr>
              <a:t>“After this, the next riskiest thing was 100% condom use/no anal sex: the </a:t>
            </a:r>
            <a:r>
              <a:rPr lang="en-US" dirty="0" err="1">
                <a:solidFill>
                  <a:schemeClr val="bg1"/>
                </a:solidFill>
              </a:rPr>
              <a:t>seroconversion</a:t>
            </a:r>
            <a:r>
              <a:rPr lang="en-US" dirty="0">
                <a:solidFill>
                  <a:schemeClr val="bg1"/>
                </a:solidFill>
              </a:rPr>
              <a:t> rate in this group was 0.76% a year (74% reduction). </a:t>
            </a:r>
            <a:endParaRPr lang="en-US" dirty="0" smtClean="0">
              <a:solidFill>
                <a:schemeClr val="bg1"/>
              </a:solidFill>
            </a:endParaRPr>
          </a:p>
          <a:p>
            <a:r>
              <a:rPr lang="en-US" dirty="0" err="1" smtClean="0">
                <a:solidFill>
                  <a:schemeClr val="bg1"/>
                </a:solidFill>
              </a:rPr>
              <a:t>Seropositioning</a:t>
            </a:r>
            <a:r>
              <a:rPr lang="en-US" dirty="0" smtClean="0">
                <a:solidFill>
                  <a:schemeClr val="bg1"/>
                </a:solidFill>
              </a:rPr>
              <a:t> </a:t>
            </a:r>
            <a:r>
              <a:rPr lang="en-US" dirty="0">
                <a:solidFill>
                  <a:schemeClr val="bg1"/>
                </a:solidFill>
              </a:rPr>
              <a:t>was about as safe: the incidence rate was 0.73% (75% reduction).</a:t>
            </a:r>
          </a:p>
          <a:p>
            <a:r>
              <a:rPr lang="en-US" dirty="0">
                <a:solidFill>
                  <a:schemeClr val="bg1"/>
                </a:solidFill>
              </a:rPr>
              <a:t>“Men who were ‘top only’ only had an HIV incidence rate of 0.4% (86% reduction). </a:t>
            </a:r>
            <a:endParaRPr lang="en-US" dirty="0" smtClean="0">
              <a:solidFill>
                <a:schemeClr val="bg1"/>
              </a:solidFill>
            </a:endParaRPr>
          </a:p>
          <a:p>
            <a:r>
              <a:rPr lang="en-US" dirty="0" smtClean="0">
                <a:solidFill>
                  <a:schemeClr val="bg1"/>
                </a:solidFill>
              </a:rPr>
              <a:t>And </a:t>
            </a:r>
            <a:r>
              <a:rPr lang="en-US" dirty="0">
                <a:solidFill>
                  <a:schemeClr val="bg1"/>
                </a:solidFill>
              </a:rPr>
              <a:t>the safest option of all was old-fashioned monogamy; in monogamous men the annual HIV incidence rate was only 0.25%, a 91.5% reduction in HIV risk</a:t>
            </a:r>
            <a:r>
              <a:rPr lang="en-US" dirty="0" smtClean="0">
                <a:solidFill>
                  <a:schemeClr val="bg1"/>
                </a:solidFill>
              </a:rPr>
              <a:t>.</a:t>
            </a:r>
            <a:endParaRPr lang="en-US" dirty="0">
              <a:solidFill>
                <a:schemeClr val="bg1"/>
              </a:solidFill>
            </a:endParaRPr>
          </a:p>
          <a:p>
            <a:endParaRPr lang="en-US" dirty="0"/>
          </a:p>
        </p:txBody>
      </p:sp>
    </p:spTree>
    <p:extLst>
      <p:ext uri="{BB962C8B-B14F-4D97-AF65-F5344CB8AC3E}">
        <p14:creationId xmlns:p14="http://schemas.microsoft.com/office/powerpoint/2010/main" val="135410326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Even in adopting the recommendations for criminalization, Commissioners conceded a concern that people would forego testing in order to avoid punishment </a:t>
            </a:r>
          </a:p>
          <a:p>
            <a:endParaRPr lang="en-US" dirty="0"/>
          </a:p>
        </p:txBody>
      </p:sp>
    </p:spTree>
    <p:extLst>
      <p:ext uri="{BB962C8B-B14F-4D97-AF65-F5344CB8AC3E}">
        <p14:creationId xmlns:p14="http://schemas.microsoft.com/office/powerpoint/2010/main" val="239641155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a:solidFill>
                  <a:schemeClr val="bg1"/>
                </a:solidFill>
              </a:rPr>
              <a:t>“I want to suggest a Catch 22 that people are missing. If ignorance of HIV status eliminates this entire thing…[some one will say] ‘Well, I don’t want to get tested, but I want to go out and have sex and I don’t want to have any repercussions.’ He’s found a loophole that’s better than anything we ever did for tax evasion.” </a:t>
            </a:r>
            <a:r>
              <a:rPr lang="en-US" dirty="0" smtClean="0">
                <a:solidFill>
                  <a:schemeClr val="bg1"/>
                </a:solidFill>
              </a:rPr>
              <a:t> Dr. Theresa Crenshaw, June 17, 1988, Executive Session transcript</a:t>
            </a:r>
            <a:endParaRPr lang="en-US" dirty="0">
              <a:solidFill>
                <a:schemeClr val="bg1"/>
              </a:solidFill>
            </a:endParaRPr>
          </a:p>
        </p:txBody>
      </p:sp>
    </p:spTree>
    <p:extLst>
      <p:ext uri="{BB962C8B-B14F-4D97-AF65-F5344CB8AC3E}">
        <p14:creationId xmlns:p14="http://schemas.microsoft.com/office/powerpoint/2010/main" val="9281557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Take the test, risk arrest</a:t>
            </a:r>
          </a:p>
          <a:p>
            <a:r>
              <a:rPr lang="en-US" dirty="0" smtClean="0">
                <a:solidFill>
                  <a:schemeClr val="bg1"/>
                </a:solidFill>
              </a:rPr>
              <a:t>Until May, anecdotal evidence only</a:t>
            </a:r>
          </a:p>
          <a:p>
            <a:r>
              <a:rPr lang="en-US" dirty="0" smtClean="0">
                <a:solidFill>
                  <a:schemeClr val="bg1"/>
                </a:solidFill>
              </a:rPr>
              <a:t>In May, Journal of the Association of Nurses in AIDS Care (JANAC) published a study of men who have sex with men in Ottawa, CA. </a:t>
            </a:r>
            <a:endParaRPr lang="en-US" dirty="0">
              <a:solidFill>
                <a:schemeClr val="bg1"/>
              </a:solidFill>
            </a:endParaRPr>
          </a:p>
        </p:txBody>
      </p:sp>
    </p:spTree>
    <p:extLst>
      <p:ext uri="{BB962C8B-B14F-4D97-AF65-F5344CB8AC3E}">
        <p14:creationId xmlns:p14="http://schemas.microsoft.com/office/powerpoint/2010/main" val="427511351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Apartheid</a:t>
            </a:r>
            <a:endParaRPr lang="en-US" dirty="0">
              <a:solidFill>
                <a:schemeClr val="bg1"/>
              </a:solidFill>
            </a:endParaRPr>
          </a:p>
        </p:txBody>
      </p:sp>
      <p:sp>
        <p:nvSpPr>
          <p:cNvPr id="3" name="Content Placeholder 2"/>
          <p:cNvSpPr>
            <a:spLocks noGrp="1"/>
          </p:cNvSpPr>
          <p:nvPr>
            <p:ph idx="1"/>
          </p:nvPr>
        </p:nvSpPr>
        <p:spPr/>
        <p:txBody>
          <a:bodyPr>
            <a:normAutofit fontScale="77500" lnSpcReduction="20000"/>
          </a:bodyPr>
          <a:lstStyle/>
          <a:p>
            <a:r>
              <a:rPr lang="en-US" dirty="0" smtClean="0">
                <a:solidFill>
                  <a:schemeClr val="bg1"/>
                </a:solidFill>
              </a:rPr>
              <a:t>JANAC study:</a:t>
            </a:r>
          </a:p>
          <a:p>
            <a:r>
              <a:rPr lang="en-US" dirty="0" smtClean="0">
                <a:solidFill>
                  <a:schemeClr val="bg1"/>
                </a:solidFill>
              </a:rPr>
              <a:t>“In </a:t>
            </a:r>
            <a:r>
              <a:rPr lang="en-US" dirty="0">
                <a:solidFill>
                  <a:schemeClr val="bg1"/>
                </a:solidFill>
              </a:rPr>
              <a:t>the wake of a series of high-profile HIV nondisclosure prosecutions, researchers surveyed men who have sex with men in Ottawa, Canada. They found that a significant minority of participants — 17 percent — said the prosecutions had </a:t>
            </a:r>
            <a:r>
              <a:rPr lang="en-US" dirty="0" smtClean="0">
                <a:solidFill>
                  <a:schemeClr val="bg1"/>
                </a:solidFill>
              </a:rPr>
              <a:t>‘affected </a:t>
            </a:r>
            <a:r>
              <a:rPr lang="en-US" dirty="0">
                <a:solidFill>
                  <a:schemeClr val="bg1"/>
                </a:solidFill>
              </a:rPr>
              <a:t>their willingness to get tested for HIV</a:t>
            </a:r>
            <a:r>
              <a:rPr lang="en-US" dirty="0" smtClean="0">
                <a:solidFill>
                  <a:schemeClr val="bg1"/>
                </a:solidFill>
              </a:rPr>
              <a:t>,’ </a:t>
            </a:r>
            <a:r>
              <a:rPr lang="en-US" dirty="0">
                <a:solidFill>
                  <a:schemeClr val="bg1"/>
                </a:solidFill>
              </a:rPr>
              <a:t>and nearly 14 percent said the prosecutions </a:t>
            </a:r>
            <a:r>
              <a:rPr lang="en-US" dirty="0" smtClean="0">
                <a:solidFill>
                  <a:schemeClr val="bg1"/>
                </a:solidFill>
              </a:rPr>
              <a:t>‘made </a:t>
            </a:r>
            <a:r>
              <a:rPr lang="en-US" dirty="0">
                <a:solidFill>
                  <a:schemeClr val="bg1"/>
                </a:solidFill>
              </a:rPr>
              <a:t>them afraid to speak with nurses and physicians about their sexual practices</a:t>
            </a:r>
            <a:r>
              <a:rPr lang="en-US" dirty="0" smtClean="0">
                <a:solidFill>
                  <a:schemeClr val="bg1"/>
                </a:solidFill>
              </a:rPr>
              <a:t>.’”</a:t>
            </a:r>
          </a:p>
          <a:p>
            <a:r>
              <a:rPr lang="en-US" dirty="0">
                <a:solidFill>
                  <a:schemeClr val="bg1"/>
                </a:solidFill>
              </a:rPr>
              <a:t>The researchers found that this same group reported receiving less testing for HIV and other sexually transmitted infections, was more likely to engage in higher-risk sexual activities, and had a higher number of recent sexual partners.</a:t>
            </a:r>
          </a:p>
          <a:p>
            <a:endParaRPr lang="en-US" dirty="0"/>
          </a:p>
          <a:p>
            <a:endParaRPr lang="en-US" dirty="0"/>
          </a:p>
        </p:txBody>
      </p:sp>
    </p:spTree>
    <p:extLst>
      <p:ext uri="{BB962C8B-B14F-4D97-AF65-F5344CB8AC3E}">
        <p14:creationId xmlns:p14="http://schemas.microsoft.com/office/powerpoint/2010/main" val="121553680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solidFill>
                  <a:schemeClr val="bg1"/>
                </a:solidFill>
              </a:rPr>
              <a:t>Viral </a:t>
            </a:r>
            <a:r>
              <a:rPr lang="en-US" dirty="0" smtClean="0">
                <a:solidFill>
                  <a:schemeClr val="accent2"/>
                </a:solidFill>
              </a:rPr>
              <a:t>apartheid</a:t>
            </a:r>
            <a:r>
              <a:rPr lang="en-US" dirty="0" smtClean="0">
                <a:solidFill>
                  <a:schemeClr val="bg1"/>
                </a:solidFill>
              </a:rPr>
              <a:t>: inhibiting </a:t>
            </a:r>
            <a:r>
              <a:rPr lang="en-US" dirty="0" smtClean="0">
                <a:solidFill>
                  <a:srgbClr val="C0504D"/>
                </a:solidFill>
              </a:rPr>
              <a:t>access</a:t>
            </a:r>
            <a:r>
              <a:rPr lang="en-US" dirty="0" smtClean="0"/>
              <a:t> </a:t>
            </a:r>
            <a:r>
              <a:rPr lang="en-US" dirty="0" smtClean="0">
                <a:solidFill>
                  <a:schemeClr val="bg1"/>
                </a:solidFill>
              </a:rPr>
              <a:t>to justice</a:t>
            </a:r>
            <a:endParaRPr lang="en-US" dirty="0">
              <a:solidFill>
                <a:schemeClr val="bg1"/>
              </a:solidFill>
            </a:endParaRP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09741184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err="1" smtClean="0">
                <a:solidFill>
                  <a:schemeClr val="bg1"/>
                </a:solidFill>
              </a:rPr>
              <a:t>Sero</a:t>
            </a:r>
            <a:r>
              <a:rPr lang="en-US" dirty="0" smtClean="0">
                <a:solidFill>
                  <a:schemeClr val="bg1"/>
                </a:solidFill>
              </a:rPr>
              <a:t> Project Preliminary Survey results</a:t>
            </a:r>
          </a:p>
          <a:p>
            <a:r>
              <a:rPr lang="en-US" dirty="0" smtClean="0">
                <a:solidFill>
                  <a:schemeClr val="bg1"/>
                </a:solidFill>
              </a:rPr>
              <a:t>2,078 people living with HIV in the United States</a:t>
            </a:r>
          </a:p>
          <a:p>
            <a:r>
              <a:rPr lang="en-US" dirty="0" smtClean="0">
                <a:solidFill>
                  <a:schemeClr val="bg1"/>
                </a:solidFill>
              </a:rPr>
              <a:t>Online survey June and July 2012</a:t>
            </a:r>
          </a:p>
          <a:p>
            <a:r>
              <a:rPr lang="en-US" dirty="0" smtClean="0">
                <a:solidFill>
                  <a:schemeClr val="bg1"/>
                </a:solidFill>
              </a:rPr>
              <a:t>Findings show “tremendous alienation and vulnerability” for people with HIV and the criminal justice system</a:t>
            </a:r>
          </a:p>
          <a:p>
            <a:endParaRPr lang="en-US" dirty="0"/>
          </a:p>
        </p:txBody>
      </p:sp>
    </p:spTree>
    <p:extLst>
      <p:ext uri="{BB962C8B-B14F-4D97-AF65-F5344CB8AC3E}">
        <p14:creationId xmlns:p14="http://schemas.microsoft.com/office/powerpoint/2010/main" val="212606814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Do you trust you will get a fair hearing if accused of failing to disclose your status to a sexual partner?</a:t>
            </a:r>
          </a:p>
          <a:p>
            <a:r>
              <a:rPr lang="en-US" dirty="0" smtClean="0">
                <a:solidFill>
                  <a:schemeClr val="bg1"/>
                </a:solidFill>
              </a:rPr>
              <a:t>49% did not trust </a:t>
            </a:r>
          </a:p>
          <a:p>
            <a:r>
              <a:rPr lang="en-US" dirty="0" smtClean="0">
                <a:solidFill>
                  <a:schemeClr val="bg1"/>
                </a:solidFill>
              </a:rPr>
              <a:t>30% unsure</a:t>
            </a:r>
          </a:p>
          <a:p>
            <a:r>
              <a:rPr lang="en-US" dirty="0" smtClean="0">
                <a:solidFill>
                  <a:schemeClr val="bg1"/>
                </a:solidFill>
              </a:rPr>
              <a:t>21% did trust</a:t>
            </a:r>
            <a:endParaRPr lang="en-US" dirty="0">
              <a:solidFill>
                <a:schemeClr val="bg1"/>
              </a:solidFill>
            </a:endParaRPr>
          </a:p>
        </p:txBody>
      </p:sp>
    </p:spTree>
    <p:extLst>
      <p:ext uri="{BB962C8B-B14F-4D97-AF65-F5344CB8AC3E}">
        <p14:creationId xmlns:p14="http://schemas.microsoft.com/office/powerpoint/2010/main" val="43208366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Do you worry about being falsely accused of not disclosing?</a:t>
            </a:r>
          </a:p>
          <a:p>
            <a:r>
              <a:rPr lang="en-US" dirty="0" smtClean="0">
                <a:solidFill>
                  <a:schemeClr val="bg1"/>
                </a:solidFill>
              </a:rPr>
              <a:t>29% said they worried a few times</a:t>
            </a:r>
          </a:p>
          <a:p>
            <a:r>
              <a:rPr lang="en-US" dirty="0" smtClean="0">
                <a:solidFill>
                  <a:schemeClr val="bg1"/>
                </a:solidFill>
              </a:rPr>
              <a:t>9% said they worried frequently</a:t>
            </a:r>
            <a:endParaRPr lang="en-US" dirty="0">
              <a:solidFill>
                <a:schemeClr val="bg1"/>
              </a:solidFill>
            </a:endParaRPr>
          </a:p>
        </p:txBody>
      </p:sp>
    </p:spTree>
    <p:extLst>
      <p:ext uri="{BB962C8B-B14F-4D97-AF65-F5344CB8AC3E}">
        <p14:creationId xmlns:p14="http://schemas.microsoft.com/office/powerpoint/2010/main" val="405656355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How clear are you on what is prohibited by your HIV law?</a:t>
            </a:r>
          </a:p>
          <a:p>
            <a:r>
              <a:rPr lang="en-US" dirty="0" smtClean="0">
                <a:solidFill>
                  <a:schemeClr val="bg1"/>
                </a:solidFill>
              </a:rPr>
              <a:t>48% said not clear</a:t>
            </a:r>
          </a:p>
          <a:p>
            <a:r>
              <a:rPr lang="en-US" dirty="0" smtClean="0">
                <a:solidFill>
                  <a:schemeClr val="bg1"/>
                </a:solidFill>
              </a:rPr>
              <a:t>30% somewhat clear</a:t>
            </a:r>
          </a:p>
          <a:p>
            <a:r>
              <a:rPr lang="en-US" dirty="0" smtClean="0">
                <a:solidFill>
                  <a:schemeClr val="bg1"/>
                </a:solidFill>
              </a:rPr>
              <a:t>63% reported they were unsure if their state had a law</a:t>
            </a:r>
          </a:p>
          <a:p>
            <a:r>
              <a:rPr lang="en-US" dirty="0" smtClean="0">
                <a:solidFill>
                  <a:schemeClr val="bg1"/>
                </a:solidFill>
              </a:rPr>
              <a:t>73% said they were not informed when they tested positive about a state law</a:t>
            </a:r>
            <a:endParaRPr lang="en-US" dirty="0">
              <a:solidFill>
                <a:schemeClr val="bg1"/>
              </a:solidFill>
            </a:endParaRPr>
          </a:p>
        </p:txBody>
      </p:sp>
    </p:spTree>
    <p:extLst>
      <p:ext uri="{BB962C8B-B14F-4D97-AF65-F5344CB8AC3E}">
        <p14:creationId xmlns:p14="http://schemas.microsoft.com/office/powerpoint/2010/main" val="412395474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a:t>
            </a:r>
            <a:r>
              <a:rPr lang="en-US" dirty="0" smtClean="0"/>
              <a:t>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chemeClr val="bg1"/>
                </a:solidFill>
              </a:rPr>
              <a:t>Trevor Hoppe, University of Michigan Ph.D. candidate in Sociology and Women’s Studies</a:t>
            </a:r>
          </a:p>
          <a:p>
            <a:r>
              <a:rPr lang="en-US" dirty="0" smtClean="0">
                <a:solidFill>
                  <a:schemeClr val="bg1"/>
                </a:solidFill>
              </a:rPr>
              <a:t>Analysis of transcripts of 30 convictions under Michigan’s disclosure law</a:t>
            </a:r>
          </a:p>
          <a:p>
            <a:r>
              <a:rPr lang="en-US" dirty="0" smtClean="0">
                <a:solidFill>
                  <a:schemeClr val="bg1"/>
                </a:solidFill>
              </a:rPr>
              <a:t>Found justice system still referred to HIV as a death sentence, with the most reference between 2007 and 2010. </a:t>
            </a:r>
            <a:endParaRPr lang="en-US" dirty="0">
              <a:solidFill>
                <a:schemeClr val="bg1"/>
              </a:solidFill>
            </a:endParaRPr>
          </a:p>
        </p:txBody>
      </p:sp>
    </p:spTree>
    <p:extLst>
      <p:ext uri="{BB962C8B-B14F-4D97-AF65-F5344CB8AC3E}">
        <p14:creationId xmlns:p14="http://schemas.microsoft.com/office/powerpoint/2010/main" val="169205700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Apartheid</a:t>
            </a:r>
            <a:endParaRPr lang="en-US" dirty="0">
              <a:solidFill>
                <a:schemeClr val="bg1"/>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rPr>
              <a:t>Black men who have sex with women represented 14 % of the cases of HIV in the surveyed counties, but represented 41% of the defendants</a:t>
            </a:r>
          </a:p>
          <a:p>
            <a:r>
              <a:rPr lang="en-US" dirty="0" smtClean="0">
                <a:solidFill>
                  <a:schemeClr val="bg1"/>
                </a:solidFill>
              </a:rPr>
              <a:t>Conversely, white men who have sex with men represented 39% of HIV cases in the regions, but only 15% of defendants</a:t>
            </a:r>
          </a:p>
          <a:p>
            <a:r>
              <a:rPr lang="en-US" dirty="0" smtClean="0">
                <a:solidFill>
                  <a:schemeClr val="bg1"/>
                </a:solidFill>
              </a:rPr>
              <a:t>Points to a possible racial disparity in prosecutions in Michigan. </a:t>
            </a:r>
            <a:endParaRPr lang="en-US" dirty="0">
              <a:solidFill>
                <a:schemeClr val="bg1"/>
              </a:solidFill>
            </a:endParaRPr>
          </a:p>
        </p:txBody>
      </p:sp>
    </p:spTree>
    <p:extLst>
      <p:ext uri="{BB962C8B-B14F-4D97-AF65-F5344CB8AC3E}">
        <p14:creationId xmlns:p14="http://schemas.microsoft.com/office/powerpoint/2010/main" val="307949606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rgbClr val="FF0000"/>
              </a:solidFill>
            </a:endParaRPr>
          </a:p>
        </p:txBody>
      </p:sp>
      <p:sp>
        <p:nvSpPr>
          <p:cNvPr id="3" name="Content Placeholder 2"/>
          <p:cNvSpPr>
            <a:spLocks noGrp="1"/>
          </p:cNvSpPr>
          <p:nvPr>
            <p:ph idx="1"/>
          </p:nvPr>
        </p:nvSpPr>
        <p:spPr/>
        <p:txBody>
          <a:bodyPr>
            <a:normAutofit fontScale="62500" lnSpcReduction="20000"/>
          </a:bodyPr>
          <a:lstStyle/>
          <a:p>
            <a:r>
              <a:rPr lang="en-US" dirty="0" err="1" smtClean="0">
                <a:solidFill>
                  <a:schemeClr val="bg1"/>
                </a:solidFill>
              </a:rPr>
              <a:t>Galletly</a:t>
            </a:r>
            <a:r>
              <a:rPr lang="en-US" dirty="0" smtClean="0">
                <a:solidFill>
                  <a:schemeClr val="bg1"/>
                </a:solidFill>
              </a:rPr>
              <a:t> et al, Journal For AIDS Behavior</a:t>
            </a:r>
          </a:p>
          <a:p>
            <a:r>
              <a:rPr lang="en-US" dirty="0" smtClean="0">
                <a:solidFill>
                  <a:schemeClr val="bg1"/>
                </a:solidFill>
              </a:rPr>
              <a:t>“Twenty-three </a:t>
            </a:r>
            <a:r>
              <a:rPr lang="en-US" dirty="0">
                <a:solidFill>
                  <a:schemeClr val="bg1"/>
                </a:solidFill>
              </a:rPr>
              <a:t>U.S. states currently have laws that make it a crime for persons who have HIV to engage in various sexual behaviors without, in most cases, disclosing their HIV-positive status to prospective sex partners. As structural interventions aimed at reducing new HIV infections, the laws ideally should complement the HIV prevention efforts of public health professionals. Unfortunately, they do not. This article demonstrates how HIV disclosure laws disregard or discount the effectiveness of universal precautions and safer sex, criminalize activities that are central to harm reduction efforts, and offer, as an implicit alternative to risk reduction and safer sex, a disclosure-based HIV transmission prevention strategy that undermines public health efforts. The article also describes how criminal HIV disclosure laws may work against the efforts of public health leaders to reduce stigmatizing attitudes toward persons living with HIV.”</a:t>
            </a:r>
            <a:br>
              <a:rPr lang="en-US" dirty="0">
                <a:solidFill>
                  <a:schemeClr val="bg1"/>
                </a:solidFill>
              </a:rPr>
            </a:br>
            <a:r>
              <a:rPr lang="en-US" dirty="0">
                <a:solidFill>
                  <a:schemeClr val="bg1"/>
                </a:solidFill>
              </a:rPr>
              <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75455823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Viral </a:t>
            </a:r>
            <a:r>
              <a:rPr lang="en-US" dirty="0" smtClean="0">
                <a:solidFill>
                  <a:srgbClr val="FF0000"/>
                </a:solidFill>
              </a:rPr>
              <a:t>Apartheid</a:t>
            </a:r>
            <a:endParaRPr lang="en-US" dirty="0">
              <a:solidFill>
                <a:schemeClr val="bg1"/>
              </a:solidFill>
            </a:endParaRPr>
          </a:p>
        </p:txBody>
      </p:sp>
      <p:sp>
        <p:nvSpPr>
          <p:cNvPr id="3" name="Content Placeholder 2"/>
          <p:cNvSpPr>
            <a:spLocks noGrp="1"/>
          </p:cNvSpPr>
          <p:nvPr>
            <p:ph idx="1"/>
          </p:nvPr>
        </p:nvSpPr>
        <p:spPr/>
        <p:txBody>
          <a:bodyPr>
            <a:normAutofit fontScale="70000" lnSpcReduction="20000"/>
          </a:bodyPr>
          <a:lstStyle/>
          <a:p>
            <a:r>
              <a:rPr lang="en-US" dirty="0">
                <a:solidFill>
                  <a:schemeClr val="bg1"/>
                </a:solidFill>
              </a:rPr>
              <a:t>“Moreover, the disclosure-based norm endorsed by these laws encourages at-risk persons to rely on prospective sex partners to disclose their HIV status, if positive, and to assume that there is minimal risk absent positive </a:t>
            </a:r>
            <a:r>
              <a:rPr lang="en-US" dirty="0" err="1">
                <a:solidFill>
                  <a:schemeClr val="bg1"/>
                </a:solidFill>
              </a:rPr>
              <a:t>serostatus</a:t>
            </a:r>
            <a:r>
              <a:rPr lang="en-US" dirty="0">
                <a:solidFill>
                  <a:schemeClr val="bg1"/>
                </a:solidFill>
              </a:rPr>
              <a:t> disclosure. </a:t>
            </a:r>
            <a:r>
              <a:rPr lang="en-US" dirty="0" err="1">
                <a:solidFill>
                  <a:schemeClr val="bg1"/>
                </a:solidFill>
              </a:rPr>
              <a:t>Serostatus</a:t>
            </a:r>
            <a:r>
              <a:rPr lang="en-US" dirty="0">
                <a:solidFill>
                  <a:schemeClr val="bg1"/>
                </a:solidFill>
              </a:rPr>
              <a:t> disclosure laws thus may foster a false sense of security among HIV-negative persons who may choose to forgo condom use unless notified of their partners’ HIV-positive status,” the researchers wrote. “These norms are weakened by HIV disclosure laws that appear to limit HIV-positive persons’ responsibilities to disclosure only, and to suggest that at-risk persons rely on partners disclosing their </a:t>
            </a:r>
            <a:r>
              <a:rPr lang="en-US" dirty="0" err="1">
                <a:solidFill>
                  <a:schemeClr val="bg1"/>
                </a:solidFill>
              </a:rPr>
              <a:t>serostatus</a:t>
            </a:r>
            <a:r>
              <a:rPr lang="en-US" dirty="0">
                <a:solidFill>
                  <a:schemeClr val="bg1"/>
                </a:solidFill>
              </a:rPr>
              <a:t> to determine whether condom use is necessary. In short, existing HIV </a:t>
            </a:r>
            <a:r>
              <a:rPr lang="en-US" dirty="0" err="1">
                <a:solidFill>
                  <a:schemeClr val="bg1"/>
                </a:solidFill>
              </a:rPr>
              <a:t>serostatus</a:t>
            </a:r>
            <a:r>
              <a:rPr lang="en-US" dirty="0">
                <a:solidFill>
                  <a:schemeClr val="bg1"/>
                </a:solidFill>
              </a:rPr>
              <a:t> disclosure laws not only fail to complement public health prevention efforts to promote condom use, they appear to undermine them.”</a:t>
            </a:r>
          </a:p>
          <a:p>
            <a:endParaRPr lang="en-US" dirty="0"/>
          </a:p>
        </p:txBody>
      </p:sp>
    </p:spTree>
    <p:extLst>
      <p:ext uri="{BB962C8B-B14F-4D97-AF65-F5344CB8AC3E}">
        <p14:creationId xmlns:p14="http://schemas.microsoft.com/office/powerpoint/2010/main" val="3062693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Viral Apartheid</a:t>
            </a:r>
            <a:endParaRPr lang="en-US" dirty="0">
              <a:solidFill>
                <a:srgbClr val="FF0000"/>
              </a:solidFill>
            </a:endParaRPr>
          </a:p>
        </p:txBody>
      </p:sp>
      <p:sp>
        <p:nvSpPr>
          <p:cNvPr id="3" name="Content Placeholder 2"/>
          <p:cNvSpPr>
            <a:spLocks noGrp="1"/>
          </p:cNvSpPr>
          <p:nvPr>
            <p:ph idx="1"/>
          </p:nvPr>
        </p:nvSpPr>
        <p:spPr/>
        <p:txBody>
          <a:bodyPr/>
          <a:lstStyle/>
          <a:p>
            <a:r>
              <a:rPr lang="en-US" dirty="0">
                <a:solidFill>
                  <a:schemeClr val="bg1"/>
                </a:solidFill>
              </a:rPr>
              <a:t>“Incidence of HIV infection in states with and without HIV exposure laws does not differ, as one would expect if the laws were preventing new </a:t>
            </a:r>
            <a:r>
              <a:rPr lang="en-US" dirty="0" smtClean="0">
                <a:solidFill>
                  <a:schemeClr val="bg1"/>
                </a:solidFill>
              </a:rPr>
              <a:t>infections.”</a:t>
            </a:r>
            <a:endParaRPr lang="en-US" dirty="0">
              <a:solidFill>
                <a:schemeClr val="bg1"/>
              </a:solidFill>
            </a:endParaRPr>
          </a:p>
        </p:txBody>
      </p:sp>
    </p:spTree>
    <p:extLst>
      <p:ext uri="{BB962C8B-B14F-4D97-AF65-F5344CB8AC3E}">
        <p14:creationId xmlns:p14="http://schemas.microsoft.com/office/powerpoint/2010/main" val="11847103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TotalTime>
  <Words>4780</Words>
  <Application>Microsoft Office PowerPoint</Application>
  <PresentationFormat>On-screen Show (4:3)</PresentationFormat>
  <Paragraphs>316</Paragraphs>
  <Slides>85</Slides>
  <Notes>16</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Office Theme</vt:lpstr>
      <vt:lpstr>Viral Apartheid: The Rise of HIV Exceptionalism</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A new disease rises</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 The evidence of failure</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lpstr>Viral apartheid: inhibiting access to justice</vt:lpstr>
      <vt:lpstr>Viral Apartheid</vt:lpstr>
      <vt:lpstr>Viral Apartheid</vt:lpstr>
      <vt:lpstr>Viral Apartheid</vt:lpstr>
      <vt:lpstr>Viral Apartheid</vt:lpstr>
      <vt:lpstr>Viral Apartheid</vt:lpstr>
      <vt:lpstr>Viral Apartheid</vt:lpstr>
      <vt:lpstr>Viral Apartheid</vt:lpstr>
      <vt:lpstr>Viral Apartheid</vt:lpstr>
      <vt:lpstr>Viral Apartheid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Viral Apartheid: The Rise of HIV Exceptionalism</dc:title>
  <dc:creator>Todd</dc:creator>
  <cp:lastModifiedBy>Todd</cp:lastModifiedBy>
  <cp:revision>13</cp:revision>
  <dcterms:created xsi:type="dcterms:W3CDTF">2012-12-02T08:02:07Z</dcterms:created>
  <dcterms:modified xsi:type="dcterms:W3CDTF">2012-12-02T10:47:24Z</dcterms:modified>
</cp:coreProperties>
</file>